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2" r:id="rId3"/>
    <p:sldId id="351" r:id="rId4"/>
    <p:sldId id="414" r:id="rId5"/>
    <p:sldId id="453" r:id="rId6"/>
    <p:sldId id="396" r:id="rId7"/>
    <p:sldId id="455" r:id="rId8"/>
    <p:sldId id="454" r:id="rId9"/>
    <p:sldId id="392" r:id="rId10"/>
    <p:sldId id="398" r:id="rId11"/>
    <p:sldId id="400" r:id="rId12"/>
    <p:sldId id="443" r:id="rId13"/>
    <p:sldId id="402" r:id="rId14"/>
    <p:sldId id="403" r:id="rId15"/>
    <p:sldId id="430" r:id="rId16"/>
    <p:sldId id="431" r:id="rId17"/>
    <p:sldId id="432" r:id="rId18"/>
    <p:sldId id="445" r:id="rId19"/>
    <p:sldId id="446" r:id="rId20"/>
    <p:sldId id="447" r:id="rId21"/>
    <p:sldId id="448" r:id="rId22"/>
    <p:sldId id="449" r:id="rId23"/>
    <p:sldId id="452" r:id="rId24"/>
    <p:sldId id="450" r:id="rId25"/>
    <p:sldId id="451" r:id="rId26"/>
    <p:sldId id="342" r:id="rId27"/>
    <p:sldId id="444" r:id="rId28"/>
    <p:sldId id="435" r:id="rId29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006600"/>
    <a:srgbClr val="CC0066"/>
    <a:srgbClr val="FF6699"/>
    <a:srgbClr val="CC3399"/>
    <a:srgbClr val="6600FF"/>
    <a:srgbClr val="008000"/>
    <a:srgbClr val="0000FF"/>
    <a:srgbClr val="D60093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สไตล์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12" autoAdjust="0"/>
    <p:restoredTop sz="94660"/>
  </p:normalViewPr>
  <p:slideViewPr>
    <p:cSldViewPr>
      <p:cViewPr varScale="1">
        <p:scale>
          <a:sx n="86" d="100"/>
          <a:sy n="8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ครั้งแรกก่อน 12 สป.</c:v>
                </c:pt>
              </c:strCache>
            </c:strRef>
          </c:tx>
          <c:spPr>
            <a:solidFill>
              <a:srgbClr val="00B0F0"/>
            </a:solidFill>
          </c:spPr>
          <c:dPt>
            <c:idx val="8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เมืองอุทัยธานี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66.069999999999993</c:v>
                </c:pt>
                <c:pt idx="1">
                  <c:v>71.430000000000007</c:v>
                </c:pt>
                <c:pt idx="2">
                  <c:v>86.669999999999987</c:v>
                </c:pt>
                <c:pt idx="3">
                  <c:v>61.760000000000012</c:v>
                </c:pt>
                <c:pt idx="4">
                  <c:v>65.849999999999994</c:v>
                </c:pt>
                <c:pt idx="5">
                  <c:v>85.23</c:v>
                </c:pt>
                <c:pt idx="6">
                  <c:v>62.83</c:v>
                </c:pt>
                <c:pt idx="7">
                  <c:v>83.72</c:v>
                </c:pt>
                <c:pt idx="8">
                  <c:v>73.02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ครบตามเกณฑ์ 5 ครั้ง</c:v>
                </c:pt>
              </c:strCache>
            </c:strRef>
          </c:tx>
          <c:spPr>
            <a:solidFill>
              <a:srgbClr val="FF6699"/>
            </a:solidFill>
          </c:spPr>
          <c:dPt>
            <c:idx val="8"/>
            <c:spPr>
              <a:solidFill>
                <a:srgbClr val="CC0066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rgbClr val="CC0066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เมืองอุทัยธานี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58.93</c:v>
                </c:pt>
                <c:pt idx="1">
                  <c:v>61.43</c:v>
                </c:pt>
                <c:pt idx="2">
                  <c:v>76.669999999999987</c:v>
                </c:pt>
                <c:pt idx="3">
                  <c:v>48.53</c:v>
                </c:pt>
                <c:pt idx="4">
                  <c:v>58.54</c:v>
                </c:pt>
                <c:pt idx="5">
                  <c:v>70.47</c:v>
                </c:pt>
                <c:pt idx="6">
                  <c:v>47.790000000000013</c:v>
                </c:pt>
                <c:pt idx="7">
                  <c:v>79.069999999999993</c:v>
                </c:pt>
                <c:pt idx="8">
                  <c:v>61.74</c:v>
                </c:pt>
              </c:numCache>
            </c:numRef>
          </c:val>
        </c:ser>
        <c:dLbls>
          <c:showVal val="1"/>
        </c:dLbls>
        <c:axId val="73839744"/>
        <c:axId val="73841280"/>
      </c:barChart>
      <c:catAx>
        <c:axId val="7383974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73841280"/>
        <c:crosses val="autoZero"/>
        <c:auto val="1"/>
        <c:lblAlgn val="ctr"/>
        <c:lblOffset val="100"/>
      </c:catAx>
      <c:valAx>
        <c:axId val="73841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73839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6.6174054632059845E-2"/>
          <c:y val="9.7482952147614987E-2"/>
          <c:w val="0.91685063672596478"/>
          <c:h val="0.6950380469977096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dPt>
            <c:idx val="8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066-419A-958C-2F0CE5314962}"/>
              </c:ext>
            </c:extLst>
          </c:dPt>
          <c:dLbls>
            <c:dLbl>
              <c:idx val="2"/>
              <c:layout>
                <c:manualLayout>
                  <c:x val="-1.5432098765432248E-3"/>
                  <c:y val="-7.645721737067852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66-419A-958C-2F0CE5314962}"/>
                </c:ext>
              </c:extLst>
            </c:dLbl>
            <c:dLbl>
              <c:idx val="3"/>
              <c:layout>
                <c:manualLayout>
                  <c:x val="1.5432098765431541E-3"/>
                  <c:y val="-1.784001738649163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66-419A-958C-2F0CE5314962}"/>
                </c:ext>
              </c:extLst>
            </c:dLbl>
            <c:dLbl>
              <c:idx val="5"/>
              <c:layout>
                <c:manualLayout>
                  <c:x val="-4.6296296296296823E-3"/>
                  <c:y val="1.019429564942379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66-419A-958C-2F0CE5314962}"/>
                </c:ext>
              </c:extLst>
            </c:dLbl>
            <c:dLbl>
              <c:idx val="7"/>
              <c:layout>
                <c:manualLayout>
                  <c:x val="-3.0865412656751507E-3"/>
                  <c:y val="-1.274286956177974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66-419A-958C-2F0CE5314962}"/>
                </c:ext>
              </c:extLst>
            </c:dLbl>
            <c:dLbl>
              <c:idx val="8"/>
              <c:layout>
                <c:manualLayout>
                  <c:x val="-1.131674169601844E-16"/>
                  <c:y val="-1.529144347413567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66-419A-958C-2F0CE53149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600" b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27.56</c:v>
                </c:pt>
                <c:pt idx="1">
                  <c:v>76.669999999999987</c:v>
                </c:pt>
                <c:pt idx="2">
                  <c:v>94.169999999999987</c:v>
                </c:pt>
                <c:pt idx="3">
                  <c:v>95.92</c:v>
                </c:pt>
                <c:pt idx="4">
                  <c:v>87.1</c:v>
                </c:pt>
                <c:pt idx="5">
                  <c:v>94.2</c:v>
                </c:pt>
                <c:pt idx="6">
                  <c:v>97.32</c:v>
                </c:pt>
                <c:pt idx="7">
                  <c:v>93.2</c:v>
                </c:pt>
                <c:pt idx="8">
                  <c:v>73.47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066-419A-958C-2F0CE5314962}"/>
            </c:ext>
          </c:extLst>
        </c:ser>
        <c:dLbls>
          <c:showVal val="1"/>
        </c:dLbls>
        <c:axId val="83855232"/>
        <c:axId val="83856768"/>
      </c:barChart>
      <c:catAx>
        <c:axId val="838552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th-TH" b="1"/>
            </a:pPr>
            <a:endParaRPr lang="th-TH"/>
          </a:p>
        </c:txPr>
        <c:crossAx val="83856768"/>
        <c:crosses val="autoZero"/>
        <c:auto val="1"/>
        <c:lblAlgn val="ctr"/>
        <c:lblOffset val="100"/>
      </c:catAx>
      <c:valAx>
        <c:axId val="83856768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th-TH" b="1"/>
            </a:pPr>
            <a:endParaRPr lang="th-TH"/>
          </a:p>
        </c:txPr>
        <c:crossAx val="83855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5.8034488207887154E-2"/>
          <c:y val="4.6817701378273714E-2"/>
          <c:w val="0.92286555364774492"/>
          <c:h val="0.809661923997560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ภาวะโลหิตจางในหญิงตั้งครรภ์ (Hct&lt; 33%</c:v>
                </c:pt>
              </c:strCache>
            </c:strRef>
          </c:tx>
          <c:dPt>
            <c:idx val="8"/>
            <c:spPr>
              <a:solidFill>
                <a:srgbClr val="3333FF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เมืองอุทัยธานี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13.29</c:v>
                </c:pt>
                <c:pt idx="1">
                  <c:v>5.3599999999999985</c:v>
                </c:pt>
                <c:pt idx="2">
                  <c:v>11.11</c:v>
                </c:pt>
                <c:pt idx="3">
                  <c:v>10</c:v>
                </c:pt>
                <c:pt idx="4">
                  <c:v>0</c:v>
                </c:pt>
                <c:pt idx="5">
                  <c:v>9.7900000000000009</c:v>
                </c:pt>
                <c:pt idx="6">
                  <c:v>10</c:v>
                </c:pt>
                <c:pt idx="7">
                  <c:v>4</c:v>
                </c:pt>
                <c:pt idx="8">
                  <c:v>11.219999999999999</c:v>
                </c:pt>
              </c:numCache>
            </c:numRef>
          </c:val>
        </c:ser>
        <c:dLbls>
          <c:showVal val="1"/>
        </c:dLbls>
        <c:gapWidth val="100"/>
        <c:axId val="84073472"/>
        <c:axId val="66302720"/>
      </c:barChart>
      <c:catAx>
        <c:axId val="8407347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66302720"/>
        <c:crosses val="autoZero"/>
        <c:auto val="1"/>
        <c:lblAlgn val="ctr"/>
        <c:lblOffset val="100"/>
      </c:catAx>
      <c:valAx>
        <c:axId val="66302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84073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5.6050597841937194E-2"/>
          <c:y val="8.2191508673479546E-2"/>
          <c:w val="0.92697409351609517"/>
          <c:h val="0.7103294904718506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94-4D50-AD90-C1D925FEC10A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C8-4515-A008-763068BDED94}"/>
              </c:ext>
            </c:extLst>
          </c:dPt>
          <c:dPt>
            <c:idx val="5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C8-4515-A008-763068BDED94}"/>
              </c:ext>
            </c:extLst>
          </c:dPt>
          <c:dPt>
            <c:idx val="6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C8-4515-A008-763068BDED94}"/>
              </c:ext>
            </c:extLst>
          </c:dPt>
          <c:dPt>
            <c:idx val="7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3C8-4515-A008-763068BDED94}"/>
              </c:ext>
            </c:extLst>
          </c:dPt>
          <c:dPt>
            <c:idx val="8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694-4D50-AD90-C1D925FEC10A}"/>
              </c:ext>
            </c:extLst>
          </c:dPt>
          <c:dLbls>
            <c:dLbl>
              <c:idx val="0"/>
              <c:layout>
                <c:manualLayout>
                  <c:x val="0"/>
                  <c:y val="7.645721737067852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94-4D50-AD90-C1D925FEC10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lang="th-TH" sz="1600" b="1">
                        <a:solidFill>
                          <a:srgbClr val="3333FF"/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en-US" sz="1600" dirty="0">
                        <a:solidFill>
                          <a:srgbClr val="3333FF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70.21</a:t>
                    </a:r>
                  </a:p>
                </c:rich>
              </c:tx>
              <c:spPr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94-4D50-AD90-C1D925FEC10A}"/>
                </c:ext>
              </c:extLst>
            </c:dLbl>
            <c:dLbl>
              <c:idx val="7"/>
              <c:layout>
                <c:manualLayout>
                  <c:x val="-1.5432098765433245E-3"/>
                  <c:y val="-2.80699789733018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C8-4515-A008-763068BDED94}"/>
                </c:ext>
              </c:extLst>
            </c:dLbl>
            <c:dLbl>
              <c:idx val="8"/>
              <c:layout>
                <c:manualLayout>
                  <c:x val="-4.6296296296296328E-3"/>
                  <c:y val="-3.313146086062734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94-4D50-AD90-C1D925FEC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600" b="1">
                    <a:solidFill>
                      <a:srgbClr val="3333FF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64.239999999999995</c:v>
                </c:pt>
                <c:pt idx="1">
                  <c:v>67.59</c:v>
                </c:pt>
                <c:pt idx="2">
                  <c:v>80.52</c:v>
                </c:pt>
                <c:pt idx="3">
                  <c:v>57.28</c:v>
                </c:pt>
                <c:pt idx="4">
                  <c:v>67.86</c:v>
                </c:pt>
                <c:pt idx="5">
                  <c:v>50.720000000000013</c:v>
                </c:pt>
                <c:pt idx="6">
                  <c:v>51.03</c:v>
                </c:pt>
                <c:pt idx="7">
                  <c:v>59.38</c:v>
                </c:pt>
                <c:pt idx="8">
                  <c:v>59.93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94-4D50-AD90-C1D925FEC10A}"/>
            </c:ext>
          </c:extLst>
        </c:ser>
        <c:dLbls>
          <c:showVal val="1"/>
        </c:dLbls>
        <c:gapWidth val="120"/>
        <c:axId val="86673280"/>
        <c:axId val="86674816"/>
      </c:barChart>
      <c:catAx>
        <c:axId val="866732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th-TH" b="1"/>
            </a:pPr>
            <a:endParaRPr lang="th-TH"/>
          </a:p>
        </c:txPr>
        <c:crossAx val="86674816"/>
        <c:crosses val="autoZero"/>
        <c:auto val="1"/>
        <c:lblAlgn val="ctr"/>
        <c:lblOffset val="100"/>
      </c:catAx>
      <c:valAx>
        <c:axId val="86674816"/>
        <c:scaling>
          <c:orientation val="minMax"/>
          <c:max val="9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th-TH" b="1"/>
            </a:pPr>
            <a:endParaRPr lang="th-TH"/>
          </a:p>
        </c:txPr>
        <c:crossAx val="86673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6.6174054632059845E-2"/>
          <c:y val="9.7482952147614987E-2"/>
          <c:w val="0.91685063672596478"/>
          <c:h val="0.6950380469977096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สอบถาม</c:v>
                </c:pt>
              </c:strCache>
            </c:strRef>
          </c:tx>
          <c:dPt>
            <c:idx val="8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20C-47B6-AFF3-2C19DEA57F2D}"/>
              </c:ext>
            </c:extLst>
          </c:dPt>
          <c:dLbls>
            <c:dLbl>
              <c:idx val="4"/>
              <c:spPr/>
              <c:txPr>
                <a:bodyPr/>
                <a:lstStyle/>
                <a:p>
                  <a:pPr>
                    <a:defRPr lang="th-TH" sz="1600" b="1">
                      <a:solidFill>
                        <a:srgbClr val="3333FF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lang="th-TH" sz="1600" b="1">
                      <a:solidFill>
                        <a:srgbClr val="3333FF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600" b="1">
                    <a:solidFill>
                      <a:srgbClr val="3333FF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47.25</c:v>
                </c:pt>
                <c:pt idx="1">
                  <c:v>57.760000000000012</c:v>
                </c:pt>
                <c:pt idx="2">
                  <c:v>74.709999999999994</c:v>
                </c:pt>
                <c:pt idx="3">
                  <c:v>40</c:v>
                </c:pt>
                <c:pt idx="4">
                  <c:v>62.2</c:v>
                </c:pt>
                <c:pt idx="5">
                  <c:v>61.760000000000012</c:v>
                </c:pt>
                <c:pt idx="6">
                  <c:v>55.760000000000012</c:v>
                </c:pt>
                <c:pt idx="7">
                  <c:v>48.120000000000012</c:v>
                </c:pt>
                <c:pt idx="8">
                  <c:v>55.85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0C-47B6-AFF3-2C19DEA57F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กินนมแม่อย่างเดียว</c:v>
                </c:pt>
              </c:strCache>
            </c:strRef>
          </c:tx>
          <c:dPt>
            <c:idx val="8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E9-40C1-B928-DC38305088F9}"/>
              </c:ext>
            </c:extLst>
          </c:dPt>
          <c:dLbls>
            <c:dLbl>
              <c:idx val="2"/>
              <c:layout>
                <c:manualLayout>
                  <c:x val="1.3888888888888904E-2"/>
                  <c:y val="-1.6374154401092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E9-40C1-B928-DC3830508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C0066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57.53</c:v>
                </c:pt>
                <c:pt idx="1">
                  <c:v>76.86999999999999</c:v>
                </c:pt>
                <c:pt idx="2">
                  <c:v>76.149999999999991</c:v>
                </c:pt>
                <c:pt idx="3">
                  <c:v>82.89</c:v>
                </c:pt>
                <c:pt idx="4">
                  <c:v>82.35</c:v>
                </c:pt>
                <c:pt idx="5">
                  <c:v>89.61999999999999</c:v>
                </c:pt>
                <c:pt idx="6">
                  <c:v>84.92</c:v>
                </c:pt>
                <c:pt idx="7">
                  <c:v>51.56</c:v>
                </c:pt>
                <c:pt idx="8">
                  <c:v>77.790000000000006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E9-40C1-B928-DC38305088F9}"/>
            </c:ext>
          </c:extLst>
        </c:ser>
        <c:dLbls>
          <c:showVal val="1"/>
        </c:dLbls>
        <c:gapWidth val="100"/>
        <c:axId val="86821120"/>
        <c:axId val="97320960"/>
      </c:barChart>
      <c:catAx>
        <c:axId val="868211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th-TH" sz="18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7320960"/>
        <c:crosses val="autoZero"/>
        <c:auto val="1"/>
        <c:lblAlgn val="ctr"/>
        <c:lblOffset val="100"/>
      </c:catAx>
      <c:valAx>
        <c:axId val="97320960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th-TH" b="1"/>
            </a:pPr>
            <a:endParaRPr lang="th-TH"/>
          </a:p>
        </c:txPr>
        <c:crossAx val="86821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4.8911232085323893E-2"/>
          <c:y val="7.9401547976150802E-2"/>
          <c:w val="0.94241486829332266"/>
          <c:h val="0.6399859274895465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คัดกรอง</c:v>
                </c:pt>
              </c:strCache>
            </c:strRef>
          </c:tx>
          <c:dPt>
            <c:idx val="8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95-4D69-8493-9AE450151BAF}"/>
              </c:ext>
            </c:extLst>
          </c:dPt>
          <c:dLbls>
            <c:dLbl>
              <c:idx val="4"/>
              <c:layout>
                <c:manualLayout>
                  <c:x val="5.7825997475690434E-3"/>
                  <c:y val="-2.35159056401143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95-4D69-8493-9AE450151BAF}"/>
                </c:ext>
              </c:extLst>
            </c:dLbl>
            <c:dLbl>
              <c:idx val="5"/>
              <c:layout>
                <c:manualLayout>
                  <c:x val="2.8912998737845156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95-4D69-8493-9AE450151B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600" b="1">
                    <a:solidFill>
                      <a:srgbClr val="0000FF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64.03</c:v>
                </c:pt>
                <c:pt idx="1">
                  <c:v>66.45</c:v>
                </c:pt>
                <c:pt idx="2">
                  <c:v>71.08</c:v>
                </c:pt>
                <c:pt idx="3">
                  <c:v>47.88</c:v>
                </c:pt>
                <c:pt idx="4">
                  <c:v>70.510000000000005</c:v>
                </c:pt>
                <c:pt idx="5">
                  <c:v>36.5</c:v>
                </c:pt>
                <c:pt idx="6">
                  <c:v>59.71</c:v>
                </c:pt>
                <c:pt idx="7">
                  <c:v>67.260000000000005</c:v>
                </c:pt>
                <c:pt idx="8">
                  <c:v>56.290000000000013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95-4D69-8493-9AE450151B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8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B95-4D69-8493-9AE450151BAF}"/>
              </c:ext>
            </c:extLst>
          </c:dPt>
          <c:dLbls>
            <c:dLbl>
              <c:idx val="0"/>
              <c:layout>
                <c:manualLayout>
                  <c:x val="4.3369498106767814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95-4D69-8493-9AE450151BAF}"/>
                </c:ext>
              </c:extLst>
            </c:dLbl>
            <c:dLbl>
              <c:idx val="3"/>
              <c:layout>
                <c:manualLayout>
                  <c:x val="1.4455361061885661E-3"/>
                  <c:y val="7.054771692034282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95-4D69-8493-9AE450151BAF}"/>
                </c:ext>
              </c:extLst>
            </c:dLbl>
            <c:dLbl>
              <c:idx val="5"/>
              <c:layout>
                <c:manualLayout>
                  <c:x val="0"/>
                  <c:y val="1.17579528200570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4D69-8493-9AE450151BAF}"/>
                </c:ext>
              </c:extLst>
            </c:dLbl>
            <c:dLbl>
              <c:idx val="6"/>
              <c:layout>
                <c:manualLayout>
                  <c:x val="-1.1383070369230745E-7"/>
                  <c:y val="4.703181128022857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4D69-8493-9AE450151B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200" b="1"/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B95-4D69-8493-9AE450151B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สมวัย 1</c:v>
                </c:pt>
              </c:strCache>
            </c:strRef>
          </c:tx>
          <c:dPt>
            <c:idx val="8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FF-421F-A083-8A66D7AFCF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81.34</c:v>
                </c:pt>
                <c:pt idx="1">
                  <c:v>79.02</c:v>
                </c:pt>
                <c:pt idx="2">
                  <c:v>85.04</c:v>
                </c:pt>
                <c:pt idx="3">
                  <c:v>92.410000000000025</c:v>
                </c:pt>
                <c:pt idx="4">
                  <c:v>84.97</c:v>
                </c:pt>
                <c:pt idx="5">
                  <c:v>87.82</c:v>
                </c:pt>
                <c:pt idx="6">
                  <c:v>78.209999999999994</c:v>
                </c:pt>
                <c:pt idx="7">
                  <c:v>85.66</c:v>
                </c:pt>
                <c:pt idx="8">
                  <c:v>83.5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FF-421F-A083-8A66D7AFCF5B}"/>
            </c:ext>
          </c:extLst>
        </c:ser>
        <c:dLbls>
          <c:showVal val="1"/>
        </c:dLbls>
        <c:gapWidth val="70"/>
        <c:overlap val="50"/>
        <c:axId val="105694720"/>
        <c:axId val="105697664"/>
      </c:barChart>
      <c:catAx>
        <c:axId val="10569472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th-TH" sz="1800" b="1"/>
            </a:pPr>
            <a:endParaRPr lang="th-TH"/>
          </a:p>
        </c:txPr>
        <c:crossAx val="105697664"/>
        <c:crosses val="autoZero"/>
        <c:auto val="1"/>
        <c:lblAlgn val="ctr"/>
        <c:lblOffset val="100"/>
      </c:catAx>
      <c:valAx>
        <c:axId val="105697664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th-TH" sz="1400" b="1"/>
            </a:pPr>
            <a:endParaRPr lang="th-TH"/>
          </a:p>
        </c:txPr>
        <c:crossAx val="105694720"/>
        <c:crosses val="autoZero"/>
        <c:crossBetween val="between"/>
        <c:majorUnit val="20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37818373095157026"/>
          <c:y val="0.91591841647224381"/>
          <c:w val="0.28239963319194067"/>
          <c:h val="8.4081583527756174E-2"/>
        </c:manualLayout>
      </c:layout>
      <c:txPr>
        <a:bodyPr/>
        <a:lstStyle/>
        <a:p>
          <a:pPr>
            <a:defRPr lang="th-TH" sz="24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4.8911232085323893E-2"/>
          <c:y val="7.9401547976150802E-2"/>
          <c:w val="0.94241486829332266"/>
          <c:h val="0.6399859274895468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ติดตาม</c:v>
                </c:pt>
              </c:strCache>
            </c:strRef>
          </c:tx>
          <c:spPr>
            <a:solidFill>
              <a:srgbClr val="FF6699"/>
            </a:solidFill>
          </c:spPr>
          <c:dPt>
            <c:idx val="8"/>
            <c:spPr>
              <a:solidFill>
                <a:srgbClr val="CC00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95-4D69-8493-9AE450151BAF}"/>
              </c:ext>
            </c:extLst>
          </c:dPt>
          <c:dLbls>
            <c:dLbl>
              <c:idx val="4"/>
              <c:layout>
                <c:manualLayout>
                  <c:x val="5.7825997475690434E-3"/>
                  <c:y val="-2.35159056401143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95-4D69-8493-9AE450151BAF}"/>
                </c:ext>
              </c:extLst>
            </c:dLbl>
            <c:dLbl>
              <c:idx val="5"/>
              <c:layout>
                <c:manualLayout>
                  <c:x val="2.8912998737845156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95-4D69-8493-9AE450151B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600" b="1">
                    <a:solidFill>
                      <a:srgbClr val="0000FF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61.290000000000013</c:v>
                </c:pt>
                <c:pt idx="1">
                  <c:v>81.179999999999978</c:v>
                </c:pt>
                <c:pt idx="2">
                  <c:v>59.65</c:v>
                </c:pt>
                <c:pt idx="3">
                  <c:v>87.5</c:v>
                </c:pt>
                <c:pt idx="4">
                  <c:v>56.52</c:v>
                </c:pt>
                <c:pt idx="5">
                  <c:v>28.57</c:v>
                </c:pt>
                <c:pt idx="6">
                  <c:v>44.78</c:v>
                </c:pt>
                <c:pt idx="7">
                  <c:v>39.47</c:v>
                </c:pt>
                <c:pt idx="8">
                  <c:v>55.88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95-4D69-8493-9AE450151B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8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B95-4D69-8493-9AE450151BAF}"/>
              </c:ext>
            </c:extLst>
          </c:dPt>
          <c:dLbls>
            <c:dLbl>
              <c:idx val="0"/>
              <c:layout>
                <c:manualLayout>
                  <c:x val="4.3369498106767814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95-4D69-8493-9AE450151BAF}"/>
                </c:ext>
              </c:extLst>
            </c:dLbl>
            <c:dLbl>
              <c:idx val="3"/>
              <c:layout>
                <c:manualLayout>
                  <c:x val="1.4455361061885661E-3"/>
                  <c:y val="7.054771692034284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95-4D69-8493-9AE450151BAF}"/>
                </c:ext>
              </c:extLst>
            </c:dLbl>
            <c:dLbl>
              <c:idx val="5"/>
              <c:layout>
                <c:manualLayout>
                  <c:x val="0"/>
                  <c:y val="1.17579528200570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4D69-8493-9AE450151BAF}"/>
                </c:ext>
              </c:extLst>
            </c:dLbl>
            <c:dLbl>
              <c:idx val="6"/>
              <c:layout>
                <c:manualLayout>
                  <c:x val="-1.1383070369230761E-7"/>
                  <c:y val="4.70318112802285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4D69-8493-9AE450151B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200" b="1"/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B95-4D69-8493-9AE450151B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สมวัย 2</c:v>
                </c:pt>
              </c:strCache>
            </c:strRef>
          </c:tx>
          <c:spPr>
            <a:solidFill>
              <a:srgbClr val="00B0F0"/>
            </a:solidFill>
          </c:spPr>
          <c:dPt>
            <c:idx val="8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039-4E8F-8B5B-19DB68821D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92.34</c:v>
                </c:pt>
                <c:pt idx="1">
                  <c:v>95.85</c:v>
                </c:pt>
                <c:pt idx="2">
                  <c:v>93.960000000000022</c:v>
                </c:pt>
                <c:pt idx="3">
                  <c:v>99.05</c:v>
                </c:pt>
                <c:pt idx="4">
                  <c:v>93.460000000000022</c:v>
                </c:pt>
                <c:pt idx="5">
                  <c:v>91.179999999999978</c:v>
                </c:pt>
                <c:pt idx="6">
                  <c:v>87.82</c:v>
                </c:pt>
                <c:pt idx="7">
                  <c:v>91.32</c:v>
                </c:pt>
                <c:pt idx="8">
                  <c:v>92.57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39-4E8F-8B5B-19DB68821DC3}"/>
            </c:ext>
          </c:extLst>
        </c:ser>
        <c:dLbls>
          <c:showVal val="1"/>
        </c:dLbls>
        <c:gapWidth val="70"/>
        <c:overlap val="50"/>
        <c:axId val="106595072"/>
        <c:axId val="106596608"/>
      </c:barChart>
      <c:catAx>
        <c:axId val="10659507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th-TH" sz="1800" b="1"/>
            </a:pPr>
            <a:endParaRPr lang="th-TH"/>
          </a:p>
        </c:txPr>
        <c:crossAx val="106596608"/>
        <c:crosses val="autoZero"/>
        <c:auto val="1"/>
        <c:lblAlgn val="ctr"/>
        <c:lblOffset val="100"/>
      </c:catAx>
      <c:valAx>
        <c:axId val="106596608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th-TH" sz="1400" b="1"/>
            </a:pPr>
            <a:endParaRPr lang="th-TH"/>
          </a:p>
        </c:txPr>
        <c:crossAx val="106595072"/>
        <c:crosses val="autoZero"/>
        <c:crossBetween val="between"/>
        <c:majorUnit val="20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37818373095157032"/>
          <c:y val="0.91591841647224381"/>
          <c:w val="0.28239963319194078"/>
          <c:h val="8.4081583527756174E-2"/>
        </c:manualLayout>
      </c:layout>
      <c:txPr>
        <a:bodyPr/>
        <a:lstStyle/>
        <a:p>
          <a:pPr>
            <a:defRPr lang="th-TH" sz="24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4.8911232085323893E-2"/>
          <c:y val="7.9401547976150802E-2"/>
          <c:w val="0.94241486829332266"/>
          <c:h val="0.5976572973373328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สูงดีสมส่วน</c:v>
                </c:pt>
              </c:strCache>
            </c:strRef>
          </c:tx>
          <c:dPt>
            <c:idx val="7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7B3-4112-89C5-33109F59E160}"/>
              </c:ext>
            </c:extLst>
          </c:dPt>
          <c:dPt>
            <c:idx val="8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3B0-4EC6-9F9A-3A49C9AE407F}"/>
              </c:ext>
            </c:extLst>
          </c:dPt>
          <c:dLbls>
            <c:dLbl>
              <c:idx val="1"/>
              <c:layout>
                <c:manualLayout>
                  <c:x val="4.3369498106767814E-3"/>
                  <c:y val="-9.40636225604568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B0-4EC6-9F9A-3A49C9AE407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B0-4EC6-9F9A-3A49C9AE407F}"/>
                </c:ext>
              </c:extLst>
            </c:dLbl>
            <c:dLbl>
              <c:idx val="4"/>
              <c:layout>
                <c:manualLayout>
                  <c:x val="1.4456499368922619E-3"/>
                  <c:y val="-9.40636225604568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B0-4EC6-9F9A-3A49C9AE407F}"/>
                </c:ext>
              </c:extLst>
            </c:dLbl>
            <c:dLbl>
              <c:idx val="5"/>
              <c:layout>
                <c:manualLayout>
                  <c:x val="2.8912998737845156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B0-4EC6-9F9A-3A49C9AE407F}"/>
                </c:ext>
              </c:extLst>
            </c:dLbl>
            <c:dLbl>
              <c:idx val="6"/>
              <c:layout>
                <c:manualLayout>
                  <c:x val="1.4456499368922619E-3"/>
                  <c:y val="-7.054771692034284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B0-4EC6-9F9A-3A49C9AE407F}"/>
                </c:ext>
              </c:extLst>
            </c:dLbl>
            <c:dLbl>
              <c:idx val="8"/>
              <c:layout>
                <c:manualLayout>
                  <c:x val="2.8912998737846197E-3"/>
                  <c:y val="-1.41095433840684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B0-4EC6-9F9A-3A49C9AE4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600" b="1">
                    <a:solidFill>
                      <a:srgbClr val="CC0066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64.400000000000006</c:v>
                </c:pt>
                <c:pt idx="1">
                  <c:v>59</c:v>
                </c:pt>
                <c:pt idx="2">
                  <c:v>64.27</c:v>
                </c:pt>
                <c:pt idx="3">
                  <c:v>55.81</c:v>
                </c:pt>
                <c:pt idx="4">
                  <c:v>73.040000000000006</c:v>
                </c:pt>
                <c:pt idx="5">
                  <c:v>61.95</c:v>
                </c:pt>
                <c:pt idx="6">
                  <c:v>61.160000000000011</c:v>
                </c:pt>
                <c:pt idx="7">
                  <c:v>44.98</c:v>
                </c:pt>
                <c:pt idx="8">
                  <c:v>61.07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B0-4EC6-9F9A-3A49C9AE40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8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B0-4EC6-9F9A-3A49C9AE407F}"/>
              </c:ext>
            </c:extLst>
          </c:dPt>
          <c:dLbls>
            <c:dLbl>
              <c:idx val="0"/>
              <c:layout>
                <c:manualLayout>
                  <c:x val="4.3369498106767814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B0-4EC6-9F9A-3A49C9AE407F}"/>
                </c:ext>
              </c:extLst>
            </c:dLbl>
            <c:dLbl>
              <c:idx val="3"/>
              <c:layout>
                <c:manualLayout>
                  <c:x val="1.4455361061885661E-3"/>
                  <c:y val="7.054771692034284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B0-4EC6-9F9A-3A49C9AE407F}"/>
                </c:ext>
              </c:extLst>
            </c:dLbl>
            <c:dLbl>
              <c:idx val="5"/>
              <c:layout>
                <c:manualLayout>
                  <c:x val="0"/>
                  <c:y val="1.17579528200570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B0-4EC6-9F9A-3A49C9AE407F}"/>
                </c:ext>
              </c:extLst>
            </c:dLbl>
            <c:dLbl>
              <c:idx val="6"/>
              <c:layout>
                <c:manualLayout>
                  <c:x val="-1.1383070369230761E-7"/>
                  <c:y val="4.70318112802285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B0-4EC6-9F9A-3A49C9AE4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200" b="1"/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เมืองฯ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3B0-4EC6-9F9A-3A49C9AE407F}"/>
            </c:ext>
          </c:extLst>
        </c:ser>
        <c:dLbls>
          <c:showVal val="1"/>
        </c:dLbls>
        <c:gapWidth val="82"/>
        <c:axId val="106759296"/>
        <c:axId val="106760832"/>
      </c:barChart>
      <c:catAx>
        <c:axId val="10675929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th-TH" sz="1800" b="1"/>
            </a:pPr>
            <a:endParaRPr lang="th-TH"/>
          </a:p>
        </c:txPr>
        <c:crossAx val="106760832"/>
        <c:crosses val="autoZero"/>
        <c:auto val="1"/>
        <c:lblAlgn val="ctr"/>
        <c:lblOffset val="100"/>
      </c:catAx>
      <c:valAx>
        <c:axId val="106760832"/>
        <c:scaling>
          <c:orientation val="minMax"/>
          <c:max val="7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th-TH" sz="1600" b="1"/>
            </a:pPr>
            <a:endParaRPr lang="th-TH"/>
          </a:p>
        </c:txPr>
        <c:crossAx val="106759296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7.0369428828374755E-2"/>
          <c:y val="9.9918103235443007E-2"/>
          <c:w val="0.91103650238164657"/>
          <c:h val="0.6882038184028982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ชาย</c:v>
                </c:pt>
              </c:strCache>
            </c:strRef>
          </c:tx>
          <c:dPt>
            <c:idx val="8"/>
            <c:spPr>
              <a:solidFill>
                <a:srgbClr val="3333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1D-4AEF-93C0-EFF7847C0FE3}"/>
              </c:ext>
            </c:extLst>
          </c:dPt>
          <c:dLbls>
            <c:dLbl>
              <c:idx val="3"/>
              <c:layout>
                <c:manualLayout>
                  <c:x val="-1.3823466949699029E-2"/>
                  <c:y val="2.44957350417854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1D-4AEF-93C0-EFF7847C0FE3}"/>
                </c:ext>
              </c:extLst>
            </c:dLbl>
            <c:dLbl>
              <c:idx val="4"/>
              <c:layout>
                <c:manualLayout>
                  <c:x val="-1.0751585405321481E-2"/>
                  <c:y val="2.44957350417854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1D-4AEF-93C0-EFF7847C0FE3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1D-4AEF-93C0-EFF7847C0FE3}"/>
                </c:ext>
              </c:extLst>
            </c:dLbl>
            <c:dLbl>
              <c:idx val="6"/>
              <c:layout>
                <c:manualLayout>
                  <c:x val="1.5432098765432248E-3"/>
                  <c:y val="-7.34872051253565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1D-4AEF-93C0-EFF7847C0FE3}"/>
                </c:ext>
              </c:extLst>
            </c:dLbl>
            <c:dLbl>
              <c:idx val="7"/>
              <c:layout>
                <c:manualLayout>
                  <c:x val="4.6296296296296823E-3"/>
                  <c:y val="-1.22478675208927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1D-4AEF-93C0-EFF7847C0FE3}"/>
                </c:ext>
              </c:extLst>
            </c:dLbl>
            <c:dLbl>
              <c:idx val="8"/>
              <c:layout>
                <c:manualLayout>
                  <c:x val="1.1316741696018304E-16"/>
                  <c:y val="-9.798294016714196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1D-4AEF-93C0-EFF7847C0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400" b="1">
                    <a:solidFill>
                      <a:srgbClr val="3333FF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108.61</c:v>
                </c:pt>
                <c:pt idx="1">
                  <c:v>107.52</c:v>
                </c:pt>
                <c:pt idx="2">
                  <c:v>109.4</c:v>
                </c:pt>
                <c:pt idx="3">
                  <c:v>109.08</c:v>
                </c:pt>
                <c:pt idx="4">
                  <c:v>108.47</c:v>
                </c:pt>
                <c:pt idx="5">
                  <c:v>108.58</c:v>
                </c:pt>
                <c:pt idx="6">
                  <c:v>109.76</c:v>
                </c:pt>
                <c:pt idx="7">
                  <c:v>104.28</c:v>
                </c:pt>
                <c:pt idx="8">
                  <c:v>108.67999999999998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1D-4AEF-93C0-EFF7847C0F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หญิง</c:v>
                </c:pt>
              </c:strCache>
            </c:strRef>
          </c:tx>
          <c:dPt>
            <c:idx val="8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C1D-4AEF-93C0-EFF7847C0FE3}"/>
              </c:ext>
            </c:extLst>
          </c:dPt>
          <c:dLbls>
            <c:dLbl>
              <c:idx val="0"/>
              <c:layout>
                <c:manualLayout>
                  <c:x val="1.0802469135802606E-2"/>
                  <c:y val="-4.89914700835709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1D-4AEF-93C0-EFF7847C0FE3}"/>
                </c:ext>
              </c:extLst>
            </c:dLbl>
            <c:dLbl>
              <c:idx val="1"/>
              <c:layout>
                <c:manualLayout>
                  <c:x val="1.5432098765432247E-2"/>
                  <c:y val="-4.89914700835709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1D-4AEF-93C0-EFF7847C0FE3}"/>
                </c:ext>
              </c:extLst>
            </c:dLbl>
            <c:dLbl>
              <c:idx val="2"/>
              <c:layout>
                <c:manualLayout>
                  <c:x val="1.5432098765432248E-3"/>
                  <c:y val="4.89914700835709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1D-4AEF-93C0-EFF7847C0FE3}"/>
                </c:ext>
              </c:extLst>
            </c:dLbl>
            <c:dLbl>
              <c:idx val="3"/>
              <c:layout>
                <c:manualLayout>
                  <c:x val="4.6296296296296823E-3"/>
                  <c:y val="7.34872051253565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1D-4AEF-93C0-EFF7847C0FE3}"/>
                </c:ext>
              </c:extLst>
            </c:dLbl>
            <c:dLbl>
              <c:idx val="4"/>
              <c:layout>
                <c:manualLayout>
                  <c:x val="1.0751585405321481E-2"/>
                  <c:y val="-4.89914700835709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1D-4AEF-93C0-EFF7847C0FE3}"/>
                </c:ext>
              </c:extLst>
            </c:dLbl>
            <c:dLbl>
              <c:idx val="5"/>
              <c:layout>
                <c:manualLayout>
                  <c:x val="1.2345679012345723E-2"/>
                  <c:y val="2.44957350417854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1D-4AEF-93C0-EFF7847C0FE3}"/>
                </c:ext>
              </c:extLst>
            </c:dLbl>
            <c:dLbl>
              <c:idx val="6"/>
              <c:layout>
                <c:manualLayout>
                  <c:x val="1.697530864197547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1D-4AEF-93C0-EFF7847C0FE3}"/>
                </c:ext>
              </c:extLst>
            </c:dLbl>
            <c:dLbl>
              <c:idx val="7"/>
              <c:layout>
                <c:manualLayout>
                  <c:x val="3.0864197530864504E-3"/>
                  <c:y val="1.46974410250712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C1D-4AEF-93C0-EFF7847C0FE3}"/>
                </c:ext>
              </c:extLst>
            </c:dLbl>
            <c:dLbl>
              <c:idx val="8"/>
              <c:layout>
                <c:manualLayout>
                  <c:x val="6.1728395061728392E-3"/>
                  <c:y val="7.34872051253565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C1D-4AEF-93C0-EFF7847C0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 sz="1400" b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109.05</c:v>
                </c:pt>
                <c:pt idx="1">
                  <c:v>107.32</c:v>
                </c:pt>
                <c:pt idx="2">
                  <c:v>108.72</c:v>
                </c:pt>
                <c:pt idx="3">
                  <c:v>108.88</c:v>
                </c:pt>
                <c:pt idx="4">
                  <c:v>110.38</c:v>
                </c:pt>
                <c:pt idx="5">
                  <c:v>107.81</c:v>
                </c:pt>
                <c:pt idx="6">
                  <c:v>109.14</c:v>
                </c:pt>
                <c:pt idx="7">
                  <c:v>105.4</c:v>
                </c:pt>
                <c:pt idx="8">
                  <c:v>108.41000000000005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C1D-4AEF-93C0-EFF7847C0F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คอลัมน์1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เมือง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Sheet1!$D$2:$D$10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C1D-4AEF-93C0-EFF7847C0FE3}"/>
            </c:ext>
          </c:extLst>
        </c:ser>
        <c:gapWidth val="122"/>
        <c:axId val="106878080"/>
        <c:axId val="106879616"/>
      </c:barChart>
      <c:catAx>
        <c:axId val="1068780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th-TH" b="1"/>
            </a:pPr>
            <a:endParaRPr lang="th-TH"/>
          </a:p>
        </c:txPr>
        <c:crossAx val="106879616"/>
        <c:crosses val="autoZero"/>
        <c:auto val="1"/>
        <c:lblAlgn val="ctr"/>
        <c:lblOffset val="100"/>
      </c:catAx>
      <c:valAx>
        <c:axId val="1068796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th-TH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6878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095685965661711"/>
          <c:y val="0.9403803764569747"/>
          <c:w val="0.20708375884133592"/>
          <c:h val="5.9619533014850234E-2"/>
        </c:manualLayout>
      </c:layout>
      <c:txPr>
        <a:bodyPr/>
        <a:lstStyle/>
        <a:p>
          <a:pPr>
            <a:defRPr lang="th-TH" sz="20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0.31625</cdr:x>
      <cdr:y>0.09749</cdr:y>
    </cdr:from>
    <cdr:to>
      <cdr:x>0.42736</cdr:x>
      <cdr:y>0.14084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2632" y="485816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A82DE3E8-87A7-484C-89FC-E013F8216DDA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8D5C758B-3E26-4A33-938E-1665886B385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F39C489E-4F24-484C-8442-0D367A40E448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CF60F4CD-BD16-4A04-96B7-83C8609D6C0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B439-D426-497B-822D-698962351FF3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92979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55196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3553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79629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27255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3286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08950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3585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42407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2182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64649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A53E-1FA9-4017-BF0A-B9E265B6E790}" type="datetimeFigureOut">
              <a:rPr lang="th-TH" smtClean="0"/>
              <a:pPr/>
              <a:t>29/03/62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E142-656D-4B72-BD8D-1128895CDD8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5156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551" y="592625"/>
            <a:ext cx="8280920" cy="214314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</a:t>
            </a:r>
            <a:b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คณะกรรมการงานอนามัยแม่และเด็ก (</a:t>
            </a:r>
            <a:r>
              <a:rPr lang="en-US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MCH Board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จังหวัดอุทัยธานี ครั้งที่ 1/2562</a:t>
            </a:r>
            <a:endParaRPr lang="th-TH" b="1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79612" y="5204792"/>
            <a:ext cx="6984776" cy="1248544"/>
          </a:xfrm>
        </p:spPr>
        <p:txBody>
          <a:bodyPr/>
          <a:lstStyle/>
          <a:p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29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มีนาคม 2562</a:t>
            </a:r>
          </a:p>
          <a:p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ณ ห้องประชุมสำนักงานสาธารณสุขจังหวัดอุทัยธานี</a:t>
            </a:r>
          </a:p>
        </p:txBody>
      </p:sp>
      <p:pic>
        <p:nvPicPr>
          <p:cNvPr id="5" name="รูปภาพ 4" descr="maternal_logo.jpg">
            <a:extLst>
              <a:ext uri="{FF2B5EF4-FFF2-40B4-BE49-F238E27FC236}">
                <a16:creationId xmlns="" xmlns:a16="http://schemas.microsoft.com/office/drawing/2014/main" id="{924B5CAE-A17A-482C-B59D-B80320FF0C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1551" y="4021233"/>
            <a:ext cx="4943946" cy="1070004"/>
          </a:xfrm>
          <a:prstGeom prst="rect">
            <a:avLst/>
          </a:prstGeom>
        </p:spPr>
      </p:pic>
      <p:pic>
        <p:nvPicPr>
          <p:cNvPr id="6" name="รูปภาพ 5" descr="f932e7c383d3e92864eb30283c27fa3d_child-baby-and-mom-clipart_800-800.jpeg">
            <a:extLst>
              <a:ext uri="{FF2B5EF4-FFF2-40B4-BE49-F238E27FC236}">
                <a16:creationId xmlns="" xmlns:a16="http://schemas.microsoft.com/office/drawing/2014/main" id="{E8A51EE3-E180-4133-B368-68CD300D49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920" y="2852618"/>
            <a:ext cx="1372542" cy="1080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31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94664136"/>
              </p:ext>
            </p:extLst>
          </p:nvPr>
        </p:nvGraphicFramePr>
        <p:xfrm>
          <a:off x="457200" y="1142984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>
            <a:off x="928662" y="3571876"/>
            <a:ext cx="757242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496944" cy="9110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ร้อยละของเด็กแรกเกิด - ต่ำกว่า 6 เดือน กินนมแม่อย่างเดียว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286644" y="1714488"/>
            <a:ext cx="144016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เกณฑ์ร้อยละ 50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24102" y="1285860"/>
            <a:ext cx="576064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ร้อยละ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6446" y="6357958"/>
            <a:ext cx="314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ที่มา 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ระบบคลังข้อมูลด้านสุขภาพ (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HDC</a:t>
            </a:r>
            <a:r>
              <a:rPr lang="th-TH" sz="1800" b="1" dirty="0">
                <a:solidFill>
                  <a:srgbClr val="0000FF"/>
                </a:solidFill>
              </a:rPr>
              <a:t>)</a:t>
            </a:r>
            <a:endParaRPr lang="th-TH" sz="1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ัวแทนเนื้อหา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9280300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 flipV="1">
            <a:off x="642910" y="2214554"/>
            <a:ext cx="8249000" cy="96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3636" y="635795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ระบบคลังข้อมูลด้านสุขภาพ (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HDC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496944" cy="9110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ร้อยละของเด็กอายุ 0 – 5 ปี มีพัฒนาการสมวัย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29520" y="1285860"/>
            <a:ext cx="144016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เกณฑ์ร้อยละ 85</a:t>
            </a:r>
          </a:p>
        </p:txBody>
      </p:sp>
    </p:spTree>
    <p:extLst>
      <p:ext uri="{BB962C8B-B14F-4D97-AF65-F5344CB8AC3E}">
        <p14:creationId xmlns="" xmlns:p14="http://schemas.microsoft.com/office/powerpoint/2010/main" val="11430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ัวแทนเนื้อหา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61528439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 flipV="1">
            <a:off x="642910" y="2214554"/>
            <a:ext cx="8249000" cy="96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3636" y="635795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ระบบคลังข้อมูลด้านสุขภาพ (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HDC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496944" cy="9110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ร้อยละของเด็กอายุ 0 – 5 ปี มีพัฒนาการสมวัย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429520" y="1285860"/>
            <a:ext cx="144016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เกณฑ์ร้อยละ 85</a:t>
            </a:r>
          </a:p>
        </p:txBody>
      </p:sp>
    </p:spTree>
    <p:extLst>
      <p:ext uri="{BB962C8B-B14F-4D97-AF65-F5344CB8AC3E}">
        <p14:creationId xmlns="" xmlns:p14="http://schemas.microsoft.com/office/powerpoint/2010/main" val="11430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ัวแทนเนื้อหา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41734729"/>
              </p:ext>
            </p:extLst>
          </p:nvPr>
        </p:nvGraphicFramePr>
        <p:xfrm>
          <a:off x="179512" y="1268760"/>
          <a:ext cx="878497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 flipV="1">
            <a:off x="571472" y="2420888"/>
            <a:ext cx="8249000" cy="96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4942" y="6286520"/>
            <a:ext cx="364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ระบบคลังข้อมูลด้านสุขภาพ (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HDC</a:t>
            </a:r>
            <a:r>
              <a:rPr lang="th-TH" sz="1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496944" cy="9110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ร้อยละของเด็กอายุ 0 – 5 ปี สูงดีสมส่วน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703840" y="1357298"/>
            <a:ext cx="144016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เกณฑ์ร้อยละ 54</a:t>
            </a:r>
          </a:p>
        </p:txBody>
      </p:sp>
    </p:spTree>
    <p:extLst>
      <p:ext uri="{BB962C8B-B14F-4D97-AF65-F5344CB8AC3E}">
        <p14:creationId xmlns="" xmlns:p14="http://schemas.microsoft.com/office/powerpoint/2010/main" val="11430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ตัวยึดเนื้อหา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67974533"/>
              </p:ext>
            </p:extLst>
          </p:nvPr>
        </p:nvGraphicFramePr>
        <p:xfrm>
          <a:off x="285720" y="1071546"/>
          <a:ext cx="826854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7358082" y="1716198"/>
            <a:ext cx="144016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เกณฑ์หญิง 112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365011" y="1524531"/>
            <a:ext cx="144016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เกณฑ์ชาย 113 </a:t>
            </a:r>
          </a:p>
        </p:txBody>
      </p:sp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496944" cy="9110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ร้อยละของเด็กอายุ 0 – 5 ปี มีส่วนสูงเฉลี่ยที่อายุ 5 ปี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6286520"/>
            <a:ext cx="300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ระบบคลังข้อมูลด้านสุขภาพ (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HDC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1430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285860"/>
            <a:ext cx="8352928" cy="52303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วาระที่ 4 เรื่องแจ้งเพื่อทราบ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itchFamily="34" charset="-34"/>
              </a:rPr>
              <a:t>4.2 ผลการดำเนินงานการพัฒนาระบบบริการสุขภาพ</a:t>
            </a:r>
            <a:r>
              <a:rPr lang="en-US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     (Service Plan) </a:t>
            </a:r>
            <a:r>
              <a:rPr lang="th-TH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สาขาสูติกรรม 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4.3 ผลการดำเนินงานการพัฒนาระบบบริการสุขภาพ</a:t>
            </a:r>
            <a:r>
              <a:rPr lang="en-US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(Service Plan) </a:t>
            </a:r>
            <a:r>
              <a:rPr lang="th-TH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สาขาทารกแรกเกิด 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4.4 ผลการดำเนินงานการพัฒนาระบบบริการสุขภาพ</a:t>
            </a:r>
            <a:r>
              <a:rPr lang="en-US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(Service Plan) </a:t>
            </a:r>
            <a:r>
              <a:rPr lang="th-TH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สาขากุมารเวชกรรม</a:t>
            </a:r>
            <a:endParaRPr lang="en-US" sz="36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/>
          </a:p>
          <a:p>
            <a:pPr lvl="1">
              <a:buNone/>
            </a:pP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sz="40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endParaRPr lang="th-TH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	</a:t>
            </a:r>
          </a:p>
          <a:p>
            <a:pPr marL="0" indent="0">
              <a:spcBef>
                <a:spcPts val="0"/>
              </a:spcBef>
              <a:buNone/>
            </a:pP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63272" cy="850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ระเบียบวาระการประชุมคณะกรรมการ </a:t>
            </a:r>
            <a:r>
              <a:rPr lang="en-US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MCH Board</a:t>
            </a:r>
            <a:endParaRPr lang="th-TH" b="1" dirty="0">
              <a:solidFill>
                <a:srgbClr val="8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2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285860"/>
            <a:ext cx="8352928" cy="52303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วาระที่ 4 เรื่องแจ้งเพื่อทราบ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itchFamily="34" charset="-34"/>
              </a:rPr>
              <a:t>	4.5 การขับเคลื่อนนโยบาย “มหัศจรรย์ 1,000 วันแรก       ของชีวิต” ระดับอำเภอ (8 อำเภอ)</a:t>
            </a:r>
            <a:endParaRPr lang="en-US" sz="36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sz="40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endParaRPr lang="th-TH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	</a:t>
            </a:r>
          </a:p>
          <a:p>
            <a:pPr marL="0" indent="0">
              <a:spcBef>
                <a:spcPts val="0"/>
              </a:spcBef>
              <a:buNone/>
            </a:pP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63272" cy="850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ระเบียบวาระการประชุมคณะกรรมการ </a:t>
            </a:r>
            <a:r>
              <a:rPr lang="en-US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MCH Board</a:t>
            </a:r>
            <a:endParaRPr lang="th-TH" b="1" dirty="0">
              <a:solidFill>
                <a:srgbClr val="8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9A4803C1-A987-4A64-A4BD-D9870F0C7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643314"/>
            <a:ext cx="7656859" cy="2332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20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285860"/>
            <a:ext cx="8352928" cy="52303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วาระที่ 4 เรื่องแจ้งเพื่อทราบ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itchFamily="34" charset="-34"/>
              </a:rPr>
              <a:t>4.6 โครงการพัฒนารูปแบบการสร้างเสริมสุขภาพเชิงรุก	     เพื่อป้องกันภาวะเจ็บครรภ์คลอดก่อนกำหนดใน	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itchFamily="34" charset="-34"/>
              </a:rPr>
              <a:t>              ประเทศไทย </a:t>
            </a: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sz="40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endParaRPr lang="th-TH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	</a:t>
            </a:r>
          </a:p>
          <a:p>
            <a:pPr marL="0" indent="0">
              <a:spcBef>
                <a:spcPts val="0"/>
              </a:spcBef>
              <a:buNone/>
            </a:pP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63272" cy="850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ระเบียบวาระการประชุมคณะกรรมการ </a:t>
            </a:r>
            <a:r>
              <a:rPr lang="en-US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MCH Board</a:t>
            </a:r>
            <a:endParaRPr lang="th-TH" b="1" dirty="0">
              <a:solidFill>
                <a:srgbClr val="8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5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DE5FF42-9CE3-434F-81F7-4DAEF753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675"/>
              </a:spcBef>
            </a:pPr>
            <a:r>
              <a:rPr lang="th-TH" alt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สรุปปัญหาที่มีผลต่อการเกิดภาวะดลอดก่อนกำหนด</a:t>
            </a:r>
            <a:br>
              <a:rPr lang="th-TH" alt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จังหวัดอุทัยธานี</a:t>
            </a:r>
            <a:endParaRPr lang="th-TH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82C1C04F-C414-4E19-961F-EA02FF9B0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3954"/>
            <a:ext cx="8507288" cy="4538318"/>
          </a:xfrm>
        </p:spPr>
        <p:txBody>
          <a:bodyPr>
            <a:noAutofit/>
          </a:bodyPr>
          <a:lstStyle/>
          <a:p>
            <a:r>
              <a:rPr lang="th-TH" sz="3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การค้นหาหญิงตั้งครรภ์ในชุมชน</a:t>
            </a:r>
          </a:p>
          <a:p>
            <a:r>
              <a:rPr lang="th-TH" sz="3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ระบบฝากครรภ์ (รพช., รพ.สต.)</a:t>
            </a:r>
          </a:p>
          <a:p>
            <a:r>
              <a:rPr lang="th-TH" sz="3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การควบคุมภาวะเสี่ยงในหญิงตั้งครรภ์</a:t>
            </a:r>
          </a:p>
          <a:p>
            <a:r>
              <a:rPr lang="th-TH" sz="3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การควบคุมความเสี่ยงคลอดก่อนกำหนดในกลุ่ม </a:t>
            </a:r>
            <a:r>
              <a:rPr lang="en-US" sz="3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Previous preterm</a:t>
            </a:r>
          </a:p>
          <a:p>
            <a:r>
              <a:rPr lang="th-TH" sz="3400" b="1" spc="-4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การให้ความรู้เพื่อป้องกันภาวะเจ็บครรภ์ก่อนกำหนดในคลินิกฝากครรภ์</a:t>
            </a:r>
          </a:p>
          <a:p>
            <a:r>
              <a:rPr lang="th-TH" sz="3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ระบบยับยั้งภาวะเจ็บครรภ์คลอดก่อนกำหนด</a:t>
            </a:r>
          </a:p>
          <a:p>
            <a:r>
              <a:rPr lang="th-TH" sz="3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การเตรียมความพร้อมทารกในครรภ์</a:t>
            </a:r>
          </a:p>
        </p:txBody>
      </p:sp>
    </p:spTree>
    <p:extLst>
      <p:ext uri="{BB962C8B-B14F-4D97-AF65-F5344CB8AC3E}">
        <p14:creationId xmlns="" xmlns:p14="http://schemas.microsoft.com/office/powerpoint/2010/main" val="1289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0B0942D9-9715-4B43-B35B-CABD509F8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28079245"/>
              </p:ext>
            </p:extLst>
          </p:nvPr>
        </p:nvGraphicFramePr>
        <p:xfrm>
          <a:off x="251520" y="188640"/>
          <a:ext cx="8640960" cy="6410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7896">
                  <a:extLst>
                    <a:ext uri="{9D8B030D-6E8A-4147-A177-3AD203B41FA5}">
                      <a16:colId xmlns="" xmlns:a16="http://schemas.microsoft.com/office/drawing/2014/main" val="2679397702"/>
                    </a:ext>
                  </a:extLst>
                </a:gridCol>
                <a:gridCol w="5103064">
                  <a:extLst>
                    <a:ext uri="{9D8B030D-6E8A-4147-A177-3AD203B41FA5}">
                      <a16:colId xmlns="" xmlns:a16="http://schemas.microsoft.com/office/drawing/2014/main" val="3399944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CC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CC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ปัญหาที่พบ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419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66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การค้นหาหญิงตั้งครรภ์ในชุมชน</a:t>
                      </a:r>
                    </a:p>
                    <a:p>
                      <a:endParaRPr lang="th-TH" sz="2800" b="1" dirty="0">
                        <a:solidFill>
                          <a:srgbClr val="0066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 eaLnBrk="1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หญิงตั้งครรภ์ฝากครรภ์ช้า/ไม่ฝากครรภ์                  </a:t>
                      </a:r>
                      <a:r>
                        <a:rPr lang="th-TH" alt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90.2    </a:t>
                      </a:r>
                    </a:p>
                    <a:p>
                      <a:pPr algn="thaiDist" eaLnBrk="1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หญิงตั้งครรภ์ย้ายถิ่นจากเขตนอกอำเภอ/จังหวัด </a:t>
                      </a:r>
                      <a:r>
                        <a:rPr lang="th-TH" alt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90.2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หญิงตั้งครรภ์กลุ่มเสี่ยงที่ไม่ควรตั้งครรภ์มีจำนวนมาก </a:t>
                      </a:r>
                      <a:r>
                        <a:rPr lang="th-TH" alt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75.6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altLang="th-TH" sz="2800" b="1" spc="-20" baseline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วัยรุ่นเป็นประเด็นสำคัญของการคลอดก่อนกำหนด </a:t>
                      </a: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ในพื้นที่ </a:t>
                      </a:r>
                      <a:r>
                        <a:rPr lang="th-TH" alt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65.9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794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66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ระบบฝากครรภ์ (รพช., รพ.สต.)</a:t>
                      </a:r>
                    </a:p>
                    <a:p>
                      <a:endParaRPr lang="th-TH" sz="2800" b="1" dirty="0">
                        <a:solidFill>
                          <a:srgbClr val="0066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 eaLnBrk="1" hangingPunct="1">
                        <a:lnSpc>
                          <a:spcPct val="100000"/>
                        </a:lnSpc>
                        <a:spcBef>
                          <a:spcPts val="838"/>
                        </a:spcBef>
                        <a:spcAft>
                          <a:spcPts val="213"/>
                        </a:spcAft>
                      </a:pP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การตรวจคัดกรองภาวะเจ็บครรภ์คลอดใช้แบบคัดกรองเฉพาะกลุ่มเสี่ยงคลอดก่อนกำหนด                   </a:t>
                      </a:r>
                      <a:r>
                        <a:rPr lang="th-TH" alt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70.7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  <a:spcAft>
                          <a:spcPts val="213"/>
                        </a:spcAft>
                      </a:pP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ไม่มีปัญหาการ</a:t>
                      </a:r>
                      <a:r>
                        <a:rPr lang="th-TH" altLang="th-TH" sz="2800" b="1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</a:t>
                      </a: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จอ</a:t>
                      </a:r>
                      <a:r>
                        <a:rPr lang="th-TH" altLang="th-TH" sz="2800" b="1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ัลต</a:t>
                      </a: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ราซาว</a:t>
                      </a:r>
                      <a:r>
                        <a:rPr lang="th-TH" altLang="th-TH" sz="2800" b="1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ด์</a:t>
                      </a: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ที่อายุครรภ์น้อยกว่า 20 สัปดาห์ </a:t>
                      </a:r>
                      <a:r>
                        <a:rPr lang="th-TH" alt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537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538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63272" cy="850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ระเบียบวาระการประชุมคณะกรรมการ </a:t>
            </a:r>
            <a:r>
              <a:rPr lang="en-US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MCH Board</a:t>
            </a:r>
            <a:endParaRPr lang="th-TH" b="1" dirty="0">
              <a:solidFill>
                <a:srgbClr val="8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1034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วาระที่ 1 เรื่องที่ประธานแจ้งให้ที่ประชุมทราบ</a:t>
            </a:r>
          </a:p>
          <a:p>
            <a:pPr lvl="1"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     </a:t>
            </a:r>
            <a:r>
              <a:rPr lang="th-TH" sz="32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endParaRPr lang="th-TH" sz="3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0B0942D9-9715-4B43-B35B-CABD509F8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85464120"/>
              </p:ext>
            </p:extLst>
          </p:nvPr>
        </p:nvGraphicFramePr>
        <p:xfrm>
          <a:off x="251520" y="188640"/>
          <a:ext cx="8640960" cy="4602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7896">
                  <a:extLst>
                    <a:ext uri="{9D8B030D-6E8A-4147-A177-3AD203B41FA5}">
                      <a16:colId xmlns="" xmlns:a16="http://schemas.microsoft.com/office/drawing/2014/main" val="2679397702"/>
                    </a:ext>
                  </a:extLst>
                </a:gridCol>
                <a:gridCol w="5103064">
                  <a:extLst>
                    <a:ext uri="{9D8B030D-6E8A-4147-A177-3AD203B41FA5}">
                      <a16:colId xmlns="" xmlns:a16="http://schemas.microsoft.com/office/drawing/2014/main" val="3399944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CC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CC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ปัญหาที่พบ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419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66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การควบคุมภาวะเสี่ยงในหญิงตั้งครรภ์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00000"/>
                        </a:lnSpc>
                      </a:pP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ไม่มีปัญหาการค้นหา/รักษา</a:t>
                      </a:r>
                      <a:r>
                        <a:rPr lang="en-US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UTI</a:t>
                      </a: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ในหญิงตั้งครรภ์ </a:t>
                      </a:r>
                      <a:r>
                        <a:rPr lang="th-TH" alt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63.4</a:t>
                      </a:r>
                    </a:p>
                    <a:p>
                      <a:pPr algn="l" eaLnBrk="1" hangingPunct="1">
                        <a:lnSpc>
                          <a:spcPct val="100000"/>
                        </a:lnSpc>
                      </a:pP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พบการตรวจ </a:t>
                      </a:r>
                      <a:r>
                        <a:rPr lang="en-US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PV </a:t>
                      </a: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เพื่อค้นหา </a:t>
                      </a:r>
                      <a:r>
                        <a:rPr lang="en-US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vaginitis </a:t>
                      </a: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มีปัญหา  </a:t>
                      </a:r>
                      <a:r>
                        <a:rPr lang="th-TH" alt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50/50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794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66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การควบคุมความเสี่ยงคลอดก่อนกำหนดในกลุ่ม 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Previous preterm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 eaLnBrk="1" hangingPunct="1">
                        <a:lnSpc>
                          <a:spcPct val="100000"/>
                        </a:lnSpc>
                      </a:pP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การให้ยา </a:t>
                      </a:r>
                      <a:r>
                        <a:rPr lang="en-US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progesterone</a:t>
                      </a: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ชนิดฉีดในรายที่มีประวัติการคลอดก่อนกำหนด ลงความเห็นไม่ชัดเจน ประมาณ </a:t>
                      </a:r>
                      <a:r>
                        <a:rPr lang="th-TH" alt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30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th-TH" alt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มีปัญหาการวัดความยาวปาก มดลูกในคนไข้ที่มีประวัติคลอดก่อนกำหนด </a:t>
                      </a:r>
                      <a:r>
                        <a:rPr lang="th-TH" altLang="th-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63.4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537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21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0B0942D9-9715-4B43-B35B-CABD509F8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1248205"/>
              </p:ext>
            </p:extLst>
          </p:nvPr>
        </p:nvGraphicFramePr>
        <p:xfrm>
          <a:off x="251520" y="188640"/>
          <a:ext cx="8640960" cy="5364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7896">
                  <a:extLst>
                    <a:ext uri="{9D8B030D-6E8A-4147-A177-3AD203B41FA5}">
                      <a16:colId xmlns="" xmlns:a16="http://schemas.microsoft.com/office/drawing/2014/main" val="2679397702"/>
                    </a:ext>
                  </a:extLst>
                </a:gridCol>
                <a:gridCol w="5103064">
                  <a:extLst>
                    <a:ext uri="{9D8B030D-6E8A-4147-A177-3AD203B41FA5}">
                      <a16:colId xmlns="" xmlns:a16="http://schemas.microsoft.com/office/drawing/2014/main" val="3399944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CC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CC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ปัญหาที่พบ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419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spc="-40" dirty="0">
                          <a:solidFill>
                            <a:srgbClr val="0066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การให้ความรู้เพื่อป้องกันภาวะเจ็บครรภ์ก่อนกำหนดในคลินิกฝากครรภ์</a:t>
                      </a:r>
                    </a:p>
                    <a:p>
                      <a:endParaRPr lang="th-TH" sz="2800" b="1" dirty="0">
                        <a:solidFill>
                          <a:srgbClr val="0066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เนื้อหาการสอนที่ 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มีมาก </a:t>
                      </a:r>
                      <a:r>
                        <a:rPr lang="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78.0</a:t>
                      </a:r>
                    </a:p>
                    <a:p>
                      <a:pPr marL="304800" indent="-30480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สอนการป้องกันภาวะคลอดก่อนกำหนดทำเฉพาะในหญิงต</a:t>
                      </a:r>
                      <a:r>
                        <a:rPr lang="th-TH" sz="2800" b="1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ั้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งครรภ์กลุ่มเสี่ยง มีปัญหา </a:t>
                      </a:r>
                      <a:r>
                        <a:rPr lang="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/50 %</a:t>
                      </a:r>
                    </a:p>
                    <a:p>
                      <a:pPr marL="304800" indent="-30480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พบป</a:t>
                      </a: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ญหาไม่ได้สอนการป้องกัน ภาวะเจ</a:t>
                      </a: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็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บครรภ์คลอดก่อนกำหนดเมื่อมาฝากครรภ์ครงแรก </a:t>
                      </a: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</a:t>
                      </a:r>
                      <a:r>
                        <a:rPr lang="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78.0</a:t>
                      </a:r>
                    </a:p>
                    <a:p>
                      <a:pPr marL="304800" indent="-30480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ยังไม่มีการแนะนำพฤติกรรมเพื่อป้องกันการคลอดก่อนกำหนดในการสอนที่คลินิกฝากครรภ์ทุก 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visit </a:t>
                      </a:r>
                      <a:r>
                        <a:rPr lang="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85.4</a:t>
                      </a:r>
                    </a:p>
                    <a:p>
                      <a:pPr marL="304800" indent="-30480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วิธีการสอนเรื่อง การป้องกันภาวะเจ็บครรภ์คลอดไม่เป็น</a:t>
                      </a: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ไปใน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แนวทางเดียวกัน </a:t>
                      </a:r>
                      <a:r>
                        <a:rPr lang="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7944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901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0B0942D9-9715-4B43-B35B-CABD509F8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37674486"/>
              </p:ext>
            </p:extLst>
          </p:nvPr>
        </p:nvGraphicFramePr>
        <p:xfrm>
          <a:off x="251520" y="188640"/>
          <a:ext cx="8640960" cy="6309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7896">
                  <a:extLst>
                    <a:ext uri="{9D8B030D-6E8A-4147-A177-3AD203B41FA5}">
                      <a16:colId xmlns="" xmlns:a16="http://schemas.microsoft.com/office/drawing/2014/main" val="2679397702"/>
                    </a:ext>
                  </a:extLst>
                </a:gridCol>
                <a:gridCol w="5103064">
                  <a:extLst>
                    <a:ext uri="{9D8B030D-6E8A-4147-A177-3AD203B41FA5}">
                      <a16:colId xmlns="" xmlns:a16="http://schemas.microsoft.com/office/drawing/2014/main" val="3399944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CC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CC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ปัญหาที่พบ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419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66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ระบบยับยั้งภาวะเจ็บครรภ์คลอดก่อนกำหนด</a:t>
                      </a:r>
                    </a:p>
                    <a:p>
                      <a:endParaRPr lang="th-TH" sz="2800" b="1" dirty="0">
                        <a:solidFill>
                          <a:srgbClr val="0066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0" indent="-292100">
                        <a:lnSpc>
                          <a:spcPct val="100000"/>
                        </a:lnSpc>
                      </a:pP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การนำ 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CPG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เรื่องการยับย</a:t>
                      </a:r>
                      <a:r>
                        <a:rPr lang="th-TH" sz="2800" b="1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ั้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งภาวะเจ็บครรภ์คลอดก่อนกำหนดมาใช้ </a:t>
                      </a: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มีปัญหา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/50 %</a:t>
                      </a:r>
                    </a:p>
                    <a:p>
                      <a:pPr marL="431800" indent="-292100">
                        <a:lnSpc>
                          <a:spcPct val="100000"/>
                        </a:lnSpc>
                      </a:pP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ไม</a:t>
                      </a: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่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 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CPG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เรื่องการยับย</a:t>
                      </a:r>
                      <a:r>
                        <a:rPr lang="th-TH" sz="2800" b="1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ั้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งภาวะเจ็บครรภ์คลอดก่อนกำหนด หรือ ยังใช้แตกต่างกัน ม</a:t>
                      </a: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ีปัญหา</a:t>
                      </a:r>
                      <a:r>
                        <a:rPr lang="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50/50 %</a:t>
                      </a:r>
                    </a:p>
                    <a:p>
                      <a:pPr marL="431800" indent="-292100">
                        <a:lnSpc>
                          <a:spcPct val="100000"/>
                        </a:lnSpc>
                      </a:pP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ยังไม่มีการนำ 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Standing Order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มาใช้ยับย</a:t>
                      </a:r>
                      <a:r>
                        <a:rPr lang="th-TH" sz="2800" b="1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ั้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งคลอด </a:t>
                      </a:r>
                      <a:r>
                        <a:rPr lang="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70.7</a:t>
                      </a:r>
                    </a:p>
                    <a:p>
                      <a:pPr marL="431800" indent="-292100">
                        <a:lnSpc>
                          <a:spcPct val="100000"/>
                        </a:lnSpc>
                      </a:pP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มีปัญหาการกำหนดนโยบาย เรื่อง การดูแล - </a:t>
                      </a:r>
                      <a:r>
                        <a:rPr lang="th" sz="2800" b="1" spc="-20" baseline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ยับย</a:t>
                      </a:r>
                      <a:r>
                        <a:rPr lang="th-TH" sz="2800" b="1" spc="-20" baseline="0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ั้</a:t>
                      </a:r>
                      <a:r>
                        <a:rPr lang="th" sz="2800" b="1" spc="-20" baseline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 - ยุติ การตั้งครรภ์ในจังหวัด </a:t>
                      </a:r>
                      <a:r>
                        <a:rPr lang="th" sz="2800" b="1" spc="-2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65.9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794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spc="-40" baseline="0" dirty="0">
                          <a:solidFill>
                            <a:srgbClr val="0066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การเตรียมความพร้อมทารกในครรภ์</a:t>
                      </a:r>
                    </a:p>
                    <a:p>
                      <a:endParaRPr lang="en-US" sz="2800" b="1" spc="-40" baseline="0" dirty="0">
                        <a:solidFill>
                          <a:srgbClr val="0066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0" indent="-292100">
                        <a:lnSpc>
                          <a:spcPct val="100000"/>
                        </a:lnSpc>
                      </a:pP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 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dexamethasone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ครบ 4 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doses         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มีปัญหา </a:t>
                      </a:r>
                      <a:r>
                        <a:rPr lang="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/50 </a:t>
                      </a:r>
                      <a:r>
                        <a:rPr lang="th" sz="2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  <a:p>
                      <a:pPr marL="431800" indent="-292100">
                        <a:lnSpc>
                          <a:spcPct val="100000"/>
                        </a:lnSpc>
                      </a:pPr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 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GBS prophylaxis </a:t>
                      </a:r>
                      <a:r>
                        <a:rPr lang="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 คลอด มีปัญหา </a:t>
                      </a:r>
                      <a:r>
                        <a:rPr lang="th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/50 </a:t>
                      </a:r>
                      <a:r>
                        <a:rPr lang="th" sz="2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537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40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285860"/>
            <a:ext cx="8352928" cy="52303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วาระที่ 4 เรื่องแจ้งเพื่อทราบ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4.7 โครงการ</a:t>
            </a:r>
            <a:r>
              <a:rPr lang="th-TH" sz="3600" b="1" i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i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"9 </a:t>
            </a:r>
            <a:r>
              <a:rPr lang="th-TH" sz="3600" b="1" i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ย่างเพื่อสร้างลูก"</a:t>
            </a:r>
            <a:r>
              <a:rPr lang="th-TH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sz="40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endParaRPr lang="th-TH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	</a:t>
            </a:r>
          </a:p>
          <a:p>
            <a:pPr marL="0" indent="0">
              <a:spcBef>
                <a:spcPts val="0"/>
              </a:spcBef>
              <a:buNone/>
            </a:pP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63272" cy="850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ระเบียบวาระการประชุมคณะกรรมการ </a:t>
            </a:r>
            <a:r>
              <a:rPr lang="en-US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MCH Board</a:t>
            </a:r>
            <a:endParaRPr lang="th-TH" b="1" dirty="0">
              <a:solidFill>
                <a:srgbClr val="8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5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C3B2BB19-F457-4B4E-ACA3-6FFF5B906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12" y="1474952"/>
            <a:ext cx="999300" cy="249825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="" xmlns:a16="http://schemas.microsoft.com/office/drawing/2014/main" id="{85090758-0AB4-4340-B09D-4E490EDEB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12" y="2106764"/>
            <a:ext cx="999300" cy="249825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="" xmlns:a16="http://schemas.microsoft.com/office/drawing/2014/main" id="{E9000FD5-D61E-4E0C-A400-E4E2EC602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12" y="2668258"/>
            <a:ext cx="999300" cy="24982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854CB0D6-CE5C-426F-8046-1C29A459A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44" y="3221057"/>
            <a:ext cx="999300" cy="249825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="" xmlns:a16="http://schemas.microsoft.com/office/drawing/2014/main" id="{F70A73A5-2553-4C70-9857-3D5C45041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99" y="3841690"/>
            <a:ext cx="999300" cy="249825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="" xmlns:a16="http://schemas.microsoft.com/office/drawing/2014/main" id="{4C9E686A-13DA-4757-AF02-A84273F40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44" y="4393578"/>
            <a:ext cx="999300" cy="249825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="" xmlns:a16="http://schemas.microsoft.com/office/drawing/2014/main" id="{E25BFF8A-835E-4972-84E4-6A0F3ECEB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44" y="4922664"/>
            <a:ext cx="999300" cy="24982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="" xmlns:a16="http://schemas.microsoft.com/office/drawing/2014/main" id="{5D1BE6DE-0F66-4627-9146-1521362E5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94" y="5508635"/>
            <a:ext cx="999300" cy="249825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="" xmlns:a16="http://schemas.microsoft.com/office/drawing/2014/main" id="{7BD94E82-9285-4DBC-A436-BE6DA1176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44" y="6112979"/>
            <a:ext cx="999300" cy="249825"/>
          </a:xfrm>
          <a:prstGeom prst="rect">
            <a:avLst/>
          </a:prstGeom>
        </p:spPr>
      </p:pic>
      <p:sp>
        <p:nvSpPr>
          <p:cNvPr id="4" name="ชื่อเรื่อง 3">
            <a:extLst>
              <a:ext uri="{FF2B5EF4-FFF2-40B4-BE49-F238E27FC236}">
                <a16:creationId xmlns="" xmlns:a16="http://schemas.microsoft.com/office/drawing/2014/main" id="{BDCC3058-CFD0-4EFF-9505-D46786185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en-US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b="1" i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"9 </a:t>
            </a:r>
            <a:r>
              <a:rPr lang="th-TH" b="1" i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ย่างเพื่อสร้างลูก"</a:t>
            </a:r>
            <a:endParaRPr lang="th-TH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รูปภาพ 5" descr="Dwn5qKhU0AE-39Z.jpg">
            <a:extLst>
              <a:ext uri="{FF2B5EF4-FFF2-40B4-BE49-F238E27FC236}">
                <a16:creationId xmlns="" xmlns:a16="http://schemas.microsoft.com/office/drawing/2014/main" id="{A48E5FC2-1599-4D0A-91BC-EFA9E226788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005844"/>
            <a:ext cx="4392488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5825A88F-FF3D-4F76-93E4-D3107E1D2667}"/>
              </a:ext>
            </a:extLst>
          </p:cNvPr>
          <p:cNvSpPr txBox="1"/>
          <p:nvPr/>
        </p:nvSpPr>
        <p:spPr>
          <a:xfrm>
            <a:off x="5167394" y="1338255"/>
            <a:ext cx="3292889" cy="52322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ตั้งครรภ์คุณภาพ</a:t>
            </a:r>
            <a:endParaRPr lang="en-US" b="1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0E4FDE18-C8D8-4BB8-81FC-F1AA0097D866}"/>
              </a:ext>
            </a:extLst>
          </p:cNvPr>
          <p:cNvSpPr txBox="1"/>
          <p:nvPr/>
        </p:nvSpPr>
        <p:spPr>
          <a:xfrm>
            <a:off x="5143293" y="2016234"/>
            <a:ext cx="3717684" cy="430887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2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นมแม่ และโภชนาการเด็ก</a:t>
            </a:r>
            <a:endParaRPr lang="en-US" sz="2200" b="1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DE6DF2D0-5BE9-45AA-8046-3B44C876F0AC}"/>
              </a:ext>
            </a:extLst>
          </p:cNvPr>
          <p:cNvSpPr txBox="1"/>
          <p:nvPr/>
        </p:nvSpPr>
        <p:spPr>
          <a:xfrm>
            <a:off x="5127927" y="2577726"/>
            <a:ext cx="3980577" cy="430887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2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เข้าใจพัฒนาการเด็กตามวัย</a:t>
            </a:r>
            <a:endParaRPr lang="en-US" sz="2200" b="1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="" xmlns:a16="http://schemas.microsoft.com/office/drawing/2014/main" id="{36615E1E-B092-4D46-9B71-EA29E5896172}"/>
              </a:ext>
            </a:extLst>
          </p:cNvPr>
          <p:cNvSpPr txBox="1"/>
          <p:nvPr/>
        </p:nvSpPr>
        <p:spPr>
          <a:xfrm>
            <a:off x="5167394" y="3164475"/>
            <a:ext cx="3938899" cy="369332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การเล่นและการส่งเสริมพัฒนาการ</a:t>
            </a:r>
            <a:endParaRPr lang="en-US" sz="1800" b="1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="" xmlns:a16="http://schemas.microsoft.com/office/drawing/2014/main" id="{D8DABBD5-6104-4674-A9A1-6D0FC993F8D1}"/>
              </a:ext>
            </a:extLst>
          </p:cNvPr>
          <p:cNvSpPr txBox="1"/>
          <p:nvPr/>
        </p:nvSpPr>
        <p:spPr>
          <a:xfrm>
            <a:off x="5155980" y="3664412"/>
            <a:ext cx="3161443" cy="52322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เลี้ยงลูกเชิงบวก</a:t>
            </a:r>
            <a:endParaRPr lang="en-US" b="1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="" xmlns:a16="http://schemas.microsoft.com/office/drawing/2014/main" id="{E66B7BB6-676D-4CB9-AA85-5E82DE9857B5}"/>
              </a:ext>
            </a:extLst>
          </p:cNvPr>
          <p:cNvSpPr txBox="1"/>
          <p:nvPr/>
        </p:nvSpPr>
        <p:spPr>
          <a:xfrm>
            <a:off x="5155980" y="4326131"/>
            <a:ext cx="3924472" cy="384721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9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ป้องกันโรค และดูแลเมื่อเจ็บป่วย</a:t>
            </a:r>
            <a:endParaRPr lang="en-US" sz="1900" b="1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="" xmlns:a16="http://schemas.microsoft.com/office/drawing/2014/main" id="{34ACDAC8-9F25-4699-AD8E-20E62768BDCE}"/>
              </a:ext>
            </a:extLst>
          </p:cNvPr>
          <p:cNvSpPr txBox="1"/>
          <p:nvPr/>
        </p:nvSpPr>
        <p:spPr>
          <a:xfrm>
            <a:off x="5155980" y="4845404"/>
            <a:ext cx="3828292" cy="384721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9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ความปลอดภัย ป้องกันอุบัติเหตุ</a:t>
            </a:r>
            <a:endParaRPr lang="en-US" sz="1900" b="1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="" xmlns:a16="http://schemas.microsoft.com/office/drawing/2014/main" id="{EB2BDB79-F033-48F1-A57B-41241319B252}"/>
              </a:ext>
            </a:extLst>
          </p:cNvPr>
          <p:cNvSpPr txBox="1"/>
          <p:nvPr/>
        </p:nvSpPr>
        <p:spPr>
          <a:xfrm>
            <a:off x="5155980" y="5364677"/>
            <a:ext cx="2763898" cy="52322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สุขอนามัยที่ดี</a:t>
            </a:r>
            <a:endParaRPr lang="en-US" b="1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="" xmlns:a16="http://schemas.microsoft.com/office/drawing/2014/main" id="{1ABDC328-4F46-45A6-A4B4-0E387D4AD9B4}"/>
              </a:ext>
            </a:extLst>
          </p:cNvPr>
          <p:cNvSpPr txBox="1"/>
          <p:nvPr/>
        </p:nvSpPr>
        <p:spPr>
          <a:xfrm>
            <a:off x="5143293" y="6022449"/>
            <a:ext cx="3932487" cy="430887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2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บทบาทสมาชิกในครอบครัว</a:t>
            </a:r>
            <a:endParaRPr lang="en-US" sz="2200" b="1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3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B524FC7F-AE6A-4B5D-BF8E-5A8796EB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800" b="1" dirty="0">
                <a:solidFill>
                  <a:srgbClr val="99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เพจ </a:t>
            </a:r>
            <a:r>
              <a:rPr lang="en-US" sz="3800" b="1" dirty="0">
                <a:solidFill>
                  <a:srgbClr val="99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</a:t>
            </a:r>
            <a:r>
              <a:rPr lang="th-TH" sz="3800" b="1" dirty="0">
                <a:solidFill>
                  <a:srgbClr val="99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“9 ย่าง เพื่อสร้างลูก”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3809DE13-0726-4538-9DF5-9B94617C0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312" t="20806" r="6688" b="28580"/>
          <a:stretch/>
        </p:blipFill>
        <p:spPr>
          <a:xfrm>
            <a:off x="151762" y="1428736"/>
            <a:ext cx="5839160" cy="232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48D5B830-885A-4BC5-9733-6CA26D6BDF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588" t="26061" r="46850" b="13460"/>
          <a:stretch/>
        </p:blipFill>
        <p:spPr>
          <a:xfrm>
            <a:off x="6136398" y="1428736"/>
            <a:ext cx="2828090" cy="387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à¹à¸à¸ à¸²à¸à¸­à¸²à¸à¸à¸°à¸¡à¸µ 1 à¸à¸">
            <a:extLst>
              <a:ext uri="{FF2B5EF4-FFF2-40B4-BE49-F238E27FC236}">
                <a16:creationId xmlns="" xmlns:a16="http://schemas.microsoft.com/office/drawing/2014/main" id="{3ABBCDF6-B8BD-4D68-BD21-00847D2565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0" y="4154590"/>
            <a:ext cx="2475969" cy="248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¹à¸¡à¹à¸¡à¸µà¸à¸³à¸­à¸à¸´à¸à¸²à¸¢à¸£à¸¹à¸à¸ à¸²à¸">
            <a:extLst>
              <a:ext uri="{FF2B5EF4-FFF2-40B4-BE49-F238E27FC236}">
                <a16:creationId xmlns="" xmlns:a16="http://schemas.microsoft.com/office/drawing/2014/main" id="{AC6AD30A-96CA-496D-BA9A-401D2529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0504"/>
            <a:ext cx="1865543" cy="263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à¹à¸¡à¹à¸¡à¸µà¸à¸³à¸­à¸à¸´à¸à¸²à¸¢à¸£à¸¹à¸à¸ à¸²à¸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5418247"/>
            <a:ext cx="1971644" cy="13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722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0405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th-TH" sz="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วาระที่ 5  เรื่องเพื่อพิจารณา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5.1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การประเมินโรงพยาบาลมาตรฐานอนามัยแม่และเด็ก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ประจำปี 2562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                 </a:t>
            </a:r>
            <a:endParaRPr lang="en-US" sz="3600" b="1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63272" cy="850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ระเบียบวาระการประชุมคณะกรรมการ </a:t>
            </a:r>
            <a:r>
              <a:rPr lang="en-US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MCH Board</a:t>
            </a:r>
            <a:endParaRPr lang="th-TH" b="1" dirty="0">
              <a:solidFill>
                <a:srgbClr val="8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1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B7627AA-5023-49AD-BC7A-85CF90BD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แผนการดำเนินงานพัฒนาโรงพยาบาลมาตรฐานอนามัยแม่และเด็ก ปีงบประมาณ 2562</a:t>
            </a:r>
            <a:endParaRPr lang="th-TH" sz="3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6" cy="50720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5820"/>
                <a:gridCol w="4572030"/>
                <a:gridCol w="1428760"/>
                <a:gridCol w="2000266"/>
              </a:tblGrid>
              <a:tr h="46431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CC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th-TH" sz="2400" b="1" i="0" u="none" strike="noStrike" dirty="0">
                        <a:solidFill>
                          <a:srgbClr val="CC0066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CC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th-TH" sz="2400" b="1" i="0" u="none" strike="noStrike" dirty="0">
                        <a:solidFill>
                          <a:srgbClr val="CC0066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CC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th-TH" sz="2400" b="1" i="0" u="none" strike="noStrike">
                        <a:solidFill>
                          <a:srgbClr val="CC0066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CC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ระยะเวลา</a:t>
                      </a:r>
                      <a:endParaRPr lang="th-TH" sz="2400" b="1" i="0" u="none" strike="noStrike" dirty="0">
                        <a:solidFill>
                          <a:srgbClr val="CC0066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9168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แต่งตั้งทีมประเมิน รพ.มาตรฐานอนามัยแม่และเด็กระดับจังหวัด</a:t>
                      </a:r>
                      <a:endParaRPr lang="th-TH" sz="2400" b="1" i="0" u="none" strike="noStrike" dirty="0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66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แบ่งเป็น 2 ทีม</a:t>
                      </a:r>
                      <a:endParaRPr lang="th-TH" sz="2400" b="1" i="0" u="none" strike="noStrike" dirty="0">
                        <a:solidFill>
                          <a:srgbClr val="66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ต้นเดือน เม.ย.2562</a:t>
                      </a:r>
                      <a:endParaRPr lang="th-TH" sz="2400" b="1" i="0" u="none" strike="noStrike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9168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ประชุมชี้แจงเกณฑ์ รพ.มาตรฐานอนามัยแม่และเด็กระดับจับหวัด</a:t>
                      </a:r>
                      <a:endParaRPr lang="th-TH" sz="2400" b="1" i="0" u="none" strike="noStrike" dirty="0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66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 วัน</a:t>
                      </a:r>
                      <a:endParaRPr lang="th-TH" sz="2400" b="1" i="0" u="none" strike="noStrike" dirty="0">
                        <a:solidFill>
                          <a:srgbClr val="66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ระหว่างวันที่ 9-11 เม.ย.2562</a:t>
                      </a:r>
                      <a:endParaRPr lang="th-TH" sz="2400" b="1" i="0" u="none" strike="noStrike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46431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รพ.ชุมชนทุกแห่งเตรียมความพร้อมรับการประเมินฯ</a:t>
                      </a:r>
                      <a:endParaRPr lang="th-TH" sz="2400" b="1" i="0" u="none" strike="noStrike" dirty="0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66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 โรงพยาบาล</a:t>
                      </a:r>
                      <a:endParaRPr lang="th-TH" sz="2400" b="1" i="0" u="none" strike="noStrike" dirty="0">
                        <a:solidFill>
                          <a:srgbClr val="66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วันที่ 17-30 เม.ย.2562</a:t>
                      </a:r>
                      <a:endParaRPr lang="th-TH" sz="2400" b="1" i="0" u="none" strike="noStrike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46431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ประเมินและเยี่ยมเสริมพลังโรงพยาบาลชุมชนในจังหวัด</a:t>
                      </a:r>
                      <a:endParaRPr lang="th-TH" sz="2400" b="1" i="0" u="none" strike="noStrike" dirty="0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66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 โรงพยาบาล</a:t>
                      </a:r>
                      <a:endParaRPr lang="th-TH" sz="2400" b="1" i="0" u="none" strike="noStrike" dirty="0">
                        <a:solidFill>
                          <a:srgbClr val="66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วันที่ 1-10 พ.ค.2562</a:t>
                      </a:r>
                      <a:endParaRPr lang="th-TH" sz="2400" b="1" i="0" u="none" strike="noStrike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46431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1" i="0" u="none" strike="noStrike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สรุปผลการประเมิน/เยี่ยมเสริมพลังส่งศูนย์อนามัยที่ 3</a:t>
                      </a:r>
                      <a:endParaRPr lang="th-TH" sz="2400" b="1" i="0" u="none" strike="noStrike" dirty="0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rgbClr val="66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66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วันที่ 15 พ.ค.2562</a:t>
                      </a:r>
                      <a:endParaRPr lang="th-TH" sz="2400" b="1" i="0" u="none" strike="noStrike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46431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400" b="1" i="0" u="none" strike="noStrike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ศูนย์อนามัยที่ 3 สุ่มเยี่ยมเสริมพลัง รพ.ชุมชน</a:t>
                      </a:r>
                      <a:endParaRPr lang="th-TH" sz="2400" b="1" i="0" u="none" strike="noStrike" dirty="0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66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 โรงพยาบาล</a:t>
                      </a:r>
                      <a:endParaRPr lang="th-TH" sz="2400" b="1" i="0" u="none" strike="noStrike" dirty="0">
                        <a:solidFill>
                          <a:srgbClr val="66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วันที่ 5-6 มิ.ย.2562</a:t>
                      </a:r>
                      <a:endParaRPr lang="th-TH" sz="2400" b="1" i="0" u="none" strike="noStrike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9168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400" b="1" i="0" u="none" strike="noStrike">
                        <a:solidFill>
                          <a:srgbClr val="008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ทีม</a:t>
                      </a:r>
                      <a:r>
                        <a:rPr lang="th-TH" sz="2400" b="1" u="none" strike="noStrike" dirty="0" smtClean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ส่วนกลางประเมิน </a:t>
                      </a:r>
                      <a:r>
                        <a:rPr lang="th-TH" sz="2400" b="1" u="none" strike="noStrike" dirty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รพ.มาตรฐานอนามัยแม่และเด็ก (ซ้ำ) </a:t>
                      </a:r>
                      <a:r>
                        <a:rPr lang="th-TH" sz="2400" b="1" u="none" strike="noStrike" dirty="0" smtClean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เน้นหน่วยหลังคลอด</a:t>
                      </a:r>
                      <a:r>
                        <a:rPr lang="th-TH" sz="2400" b="1" u="none" strike="noStrike" baseline="0" dirty="0" smtClean="0">
                          <a:solidFill>
                            <a:srgbClr val="008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u="none" strike="noStrike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b="1" i="0" kern="12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รศ.</a:t>
                      </a:r>
                      <a:r>
                        <a:rPr lang="th-TH" sz="2400" b="1" i="0" kern="120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พญ.</a:t>
                      </a:r>
                      <a:r>
                        <a:rPr lang="th-TH" sz="2400" b="1" i="0" kern="12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กุสุมา ชูศิลป์)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66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รพ.อุทัยธานี</a:t>
                      </a:r>
                      <a:endParaRPr lang="th-TH" sz="2400" b="1" i="0" u="none" strike="noStrike" dirty="0">
                        <a:solidFill>
                          <a:srgbClr val="66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วันที่ 30 ก.ค.2562</a:t>
                      </a:r>
                      <a:endParaRPr lang="th-TH" sz="2400" b="1" i="0" u="none" strike="noStrike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64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0405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th-TH" sz="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วาระที่ 6  เรื่องอื่น ๆ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</a:t>
            </a:r>
            <a:endParaRPr lang="th-TH" sz="3600" b="1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                 </a:t>
            </a:r>
            <a:endParaRPr lang="en-US" sz="3600" b="1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63272" cy="850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ระเบียบวาระการประชุมคณะกรรมการ </a:t>
            </a:r>
            <a:r>
              <a:rPr lang="en-US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MCH Board</a:t>
            </a:r>
            <a:endParaRPr lang="th-TH" b="1" dirty="0">
              <a:solidFill>
                <a:srgbClr val="8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63272" cy="850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ระเบียบวาระการประชุมคณะกรรมการ </a:t>
            </a:r>
            <a:r>
              <a:rPr lang="en-US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MCH Board</a:t>
            </a:r>
            <a:endParaRPr lang="th-TH" b="1" dirty="0">
              <a:solidFill>
                <a:srgbClr val="8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1034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1440" lvl="1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วาระที่ 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เรื่องรับรองรายงานการประชุมครั้งที่ผ่านมา</a:t>
            </a: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</a:t>
            </a:r>
            <a:endParaRPr lang="th-TH" sz="4400" b="1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รายงานการประชุม </a:t>
            </a:r>
            <a:r>
              <a:rPr lang="en-US" sz="3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MCH Board </a:t>
            </a:r>
            <a:r>
              <a:rPr lang="th-TH" sz="3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/256</a:t>
            </a:r>
            <a:r>
              <a:rPr lang="th-TH" sz="3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     เมื่อวันที่ 4 กันยายน 2561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     ณ ห้องประชุมสำนักงานสาธารณสุขจังหวัดอุทัยธานี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     จำนวน 19 หน้า</a:t>
            </a:r>
          </a:p>
          <a:p>
            <a:pPr marL="0" indent="0">
              <a:spcBef>
                <a:spcPts val="0"/>
              </a:spcBef>
              <a:buNone/>
            </a:pPr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วาระที่ 3 เรื่องสืบเนื่องจากการประชุมครั้งที่แล้ว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</a:t>
            </a:r>
            <a:r>
              <a:rPr lang="th-TH" sz="40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endParaRPr lang="th-TH" sz="3600" b="1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285860"/>
            <a:ext cx="8352928" cy="52303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วาระที่ 4 เรื่องแจ้งเพื่อทราบ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4.1 สรุปผลการดำเนินงานส่งเสริมสุขภาพแม่และเด็ก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ปีงบประมาณ 2562 รอบ 6 เดือน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(ต.ค.2561 – มี.ค.2562)</a:t>
            </a:r>
            <a:endParaRPr lang="en-US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	</a:t>
            </a:r>
          </a:p>
          <a:p>
            <a:pPr marL="0" indent="0">
              <a:spcBef>
                <a:spcPts val="0"/>
              </a:spcBef>
              <a:buNone/>
            </a:pP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63272" cy="850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ระเบียบวาระการประชุมคณะกรรมการ </a:t>
            </a:r>
            <a:r>
              <a:rPr lang="en-US" b="1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MCH Board</a:t>
            </a:r>
            <a:endParaRPr lang="th-TH" b="1" dirty="0">
              <a:solidFill>
                <a:srgbClr val="8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31960"/>
            <a:ext cx="8496944" cy="9110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ร้อยละหญิงตั้งครรภ์ได้รับการฝากครรภ์ครั้งแรกก่อนหรือเท่ากับ 12 สัปดาห์</a:t>
            </a:r>
            <a:b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และร้อยละฝากครรภ์คุณภาพครบ </a:t>
            </a:r>
            <a:r>
              <a:rPr lang="en-US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ครั้ง </a:t>
            </a:r>
            <a:endParaRPr lang="th-TH" sz="24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357958"/>
            <a:ext cx="314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ที่มา 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ระบบคลังข้อมูลด้านสุขภาพ (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HDC</a:t>
            </a:r>
            <a:r>
              <a:rPr lang="th-TH" sz="1800" b="1" dirty="0">
                <a:solidFill>
                  <a:srgbClr val="0000FF"/>
                </a:solidFill>
              </a:rPr>
              <a:t>)</a:t>
            </a:r>
            <a:endParaRPr lang="th-TH" sz="1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1" name="ตัวยึดเนื้อหา 10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715436" cy="514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ตัวเชื่อมต่อตรง 11"/>
          <p:cNvCxnSpPr/>
          <p:nvPr/>
        </p:nvCxnSpPr>
        <p:spPr>
          <a:xfrm>
            <a:off x="827584" y="2996952"/>
            <a:ext cx="8001056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7643834" y="1571612"/>
            <a:ext cx="1285884" cy="4286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เกณฑ์ร้อยละ 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5791783"/>
              </p:ext>
            </p:extLst>
          </p:nvPr>
        </p:nvGraphicFramePr>
        <p:xfrm>
          <a:off x="457200" y="1142984"/>
          <a:ext cx="8229600" cy="498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>
            <a:off x="1000100" y="1627212"/>
            <a:ext cx="757242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496944" cy="9110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ร้อยละของหญิงตั้งครรภ์ได้รับยาเม็ดเสริมไอโอดีน</a:t>
            </a:r>
            <a:endParaRPr lang="th-TH" sz="28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572396" y="1285860"/>
            <a:ext cx="1440160" cy="7858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เกณฑ์ร้อยละ 100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24102" y="1285860"/>
            <a:ext cx="576064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ร้อยละ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9316" y="6357958"/>
            <a:ext cx="307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ที่มา 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ระบบคลังข้อมูลด้านสุขภาพ (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HDC</a:t>
            </a:r>
            <a:r>
              <a:rPr lang="th-TH" sz="1800" b="1" dirty="0">
                <a:solidFill>
                  <a:srgbClr val="0000FF"/>
                </a:solidFill>
              </a:rPr>
              <a:t>) </a:t>
            </a:r>
            <a:endParaRPr lang="th-TH" sz="1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662" t="39664" r="35888" b="23422"/>
          <a:stretch>
            <a:fillRect/>
          </a:stretch>
        </p:blipFill>
        <p:spPr bwMode="auto">
          <a:xfrm>
            <a:off x="357159" y="1484784"/>
            <a:ext cx="835824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496944" cy="9110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ภาวะโลหิตจางในหญิงตั้งครรภ์</a:t>
            </a: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Hct</a:t>
            </a: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&lt; 33%)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(ตรวจเลือดครั้งที่</a:t>
            </a: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1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6357958"/>
            <a:ext cx="321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ที่มา 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ระบบคลังข้อมูลด้านสุขภาพ (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HDC</a:t>
            </a:r>
            <a:r>
              <a:rPr lang="th-TH" sz="1800" b="1" dirty="0">
                <a:solidFill>
                  <a:srgbClr val="0000FF"/>
                </a:solidFill>
              </a:rPr>
              <a:t>)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graphicFrame>
        <p:nvGraphicFramePr>
          <p:cNvPr id="11" name="ตัวยึดเนื้อหา 10"/>
          <p:cNvGraphicFramePr>
            <a:graphicFrameLocks noGrp="1"/>
          </p:cNvGraphicFramePr>
          <p:nvPr>
            <p:ph idx="1"/>
          </p:nvPr>
        </p:nvGraphicFramePr>
        <p:xfrm>
          <a:off x="285720" y="1571625"/>
          <a:ext cx="8643998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7143768" y="1500174"/>
            <a:ext cx="1529838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เกณฑ์ไม่เกินร้อยละ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endParaRPr lang="th-TH" sz="1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14810405"/>
              </p:ext>
            </p:extLst>
          </p:nvPr>
        </p:nvGraphicFramePr>
        <p:xfrm>
          <a:off x="428596" y="1142984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>
            <a:off x="827584" y="2636912"/>
            <a:ext cx="757242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6790500" y="1621960"/>
            <a:ext cx="1857388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เกณฑ์ไม่น้อยกว่าร้อยละ 65</a:t>
            </a:r>
          </a:p>
        </p:txBody>
      </p: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496944" cy="9110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ร้อยละของมารดาหลังคลอดได้รับการเยี่ยมบ้านดูแลครบ</a:t>
            </a:r>
            <a:r>
              <a:rPr lang="en-US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ครั้งตามเกณฑ์</a:t>
            </a:r>
            <a:endParaRPr lang="th-TH" sz="28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635795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ที่มา 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ระบบคลังข้อมูลด้านสุขภาพ (</a:t>
            </a:r>
            <a:r>
              <a:rPr lang="en-US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HDC</a:t>
            </a:r>
            <a:r>
              <a:rPr lang="th-TH" sz="1800" b="1" dirty="0">
                <a:solidFill>
                  <a:srgbClr val="0000FF"/>
                </a:solidFill>
              </a:rPr>
              <a:t>) 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ข้อมูลเมื่อ 15 เม.ย.61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5581</TotalTime>
  <Words>1219</Words>
  <Application>Microsoft Office PowerPoint</Application>
  <PresentationFormat>นำเสนอทางหน้าจอ (4:3)</PresentationFormat>
  <Paragraphs>221</Paragraphs>
  <Slides>28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ชุดรูปแบบของ Office</vt:lpstr>
      <vt:lpstr>ระเบียบวาระการประชุม คณะกรรมการงานอนามัยแม่และเด็ก (MCH Board) จังหวัดอุทัยธานี ครั้งที่ 1/2562</vt:lpstr>
      <vt:lpstr>ระเบียบวาระการประชุมคณะกรรมการ MCH Board</vt:lpstr>
      <vt:lpstr>ระเบียบวาระการประชุมคณะกรรมการ MCH Board</vt:lpstr>
      <vt:lpstr>ระเบียบวาระการประชุมคณะกรรมการ MCH Board</vt:lpstr>
      <vt:lpstr>ร้อยละหญิงตั้งครรภ์ได้รับการฝากครรภ์ครั้งแรกก่อนหรือเท่ากับ 12 สัปดาห์  และร้อยละฝากครรภ์คุณภาพครบ 5 ครั้ง </vt:lpstr>
      <vt:lpstr>ร้อยละของหญิงตั้งครรภ์ได้รับยาเม็ดเสริมไอโอดีน</vt:lpstr>
      <vt:lpstr>ภาพนิ่ง 7</vt:lpstr>
      <vt:lpstr>ภาวะโลหิตจางในหญิงตั้งครรภ์ (Hct &lt; 33%) (ตรวจเลือดครั้งที่ 1)</vt:lpstr>
      <vt:lpstr>ร้อยละของมารดาหลังคลอดได้รับการเยี่ยมบ้านดูแลครบ 3 ครั้งตามเกณฑ์</vt:lpstr>
      <vt:lpstr>ร้อยละของเด็กแรกเกิด - ต่ำกว่า 6 เดือน กินนมแม่อย่างเดียว</vt:lpstr>
      <vt:lpstr>ร้อยละของเด็กอายุ 0 – 5 ปี มีพัฒนาการสมวัย</vt:lpstr>
      <vt:lpstr>ร้อยละของเด็กอายุ 0 – 5 ปี มีพัฒนาการสมวัย</vt:lpstr>
      <vt:lpstr>ร้อยละของเด็กอายุ 0 – 5 ปี สูงดีสมส่วน</vt:lpstr>
      <vt:lpstr>ร้อยละของเด็กอายุ 0 – 5 ปี มีส่วนสูงเฉลี่ยที่อายุ 5 ปี</vt:lpstr>
      <vt:lpstr>ระเบียบวาระการประชุมคณะกรรมการ MCH Board</vt:lpstr>
      <vt:lpstr>ระเบียบวาระการประชุมคณะกรรมการ MCH Board</vt:lpstr>
      <vt:lpstr>ระเบียบวาระการประชุมคณะกรรมการ MCH Board</vt:lpstr>
      <vt:lpstr>สรุปปัญหาที่มีผลต่อการเกิดภาวะดลอดก่อนกำหนด จังหวัดอุทัยธานี</vt:lpstr>
      <vt:lpstr>ภาพนิ่ง 19</vt:lpstr>
      <vt:lpstr>ภาพนิ่ง 20</vt:lpstr>
      <vt:lpstr>ภาพนิ่ง 21</vt:lpstr>
      <vt:lpstr>ภาพนิ่ง 22</vt:lpstr>
      <vt:lpstr>ระเบียบวาระการประชุมคณะกรรมการ MCH Board</vt:lpstr>
      <vt:lpstr>โครงการ "9 ย่างเพื่อสร้างลูก"</vt:lpstr>
      <vt:lpstr>เพจ Facebook “9 ย่าง เพื่อสร้างลูก”</vt:lpstr>
      <vt:lpstr>ระเบียบวาระการประชุมคณะกรรมการ MCH Board</vt:lpstr>
      <vt:lpstr>แผนการดำเนินงานพัฒนาโรงพยาบาลมาตรฐานอนามัยแม่และเด็ก ปีงบประมาณ 2562</vt:lpstr>
      <vt:lpstr>ระเบียบวาระการประชุมคณะกรรมการ MCH Board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ระเบียบวาระการประชุม คณะกรรมการงานอนามัยแม่และเด็กระดับจังหวัด (MCH Board) คณะที่ 2 คณะกรรมการพัฒนางานอนามัยแม่และเด็ก</dc:title>
  <dc:creator>admin</dc:creator>
  <cp:lastModifiedBy>um</cp:lastModifiedBy>
  <cp:revision>1395</cp:revision>
  <dcterms:created xsi:type="dcterms:W3CDTF">2016-07-11T15:59:28Z</dcterms:created>
  <dcterms:modified xsi:type="dcterms:W3CDTF">2019-03-29T07:27:59Z</dcterms:modified>
</cp:coreProperties>
</file>